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0"/>
  </p:notesMasterIdLst>
  <p:sldIdLst>
    <p:sldId id="256" r:id="rId3"/>
    <p:sldId id="263" r:id="rId4"/>
    <p:sldId id="267" r:id="rId5"/>
    <p:sldId id="280" r:id="rId6"/>
    <p:sldId id="275" r:id="rId7"/>
    <p:sldId id="273" r:id="rId8"/>
    <p:sldId id="271" r:id="rId9"/>
    <p:sldId id="284" r:id="rId10"/>
    <p:sldId id="266" r:id="rId11"/>
    <p:sldId id="268" r:id="rId12"/>
    <p:sldId id="282" r:id="rId13"/>
    <p:sldId id="286" r:id="rId14"/>
    <p:sldId id="285" r:id="rId15"/>
    <p:sldId id="260" r:id="rId16"/>
    <p:sldId id="265" r:id="rId17"/>
    <p:sldId id="283" r:id="rId18"/>
    <p:sldId id="278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A7B3C"/>
    <a:srgbClr val="B873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2C2266-4DD8-4E2D-87EF-D2C9A343F62F}" v="33" dt="2025-07-09T03:27:08.4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1742" autoAdjust="0"/>
  </p:normalViewPr>
  <p:slideViewPr>
    <p:cSldViewPr snapToGrid="0">
      <p:cViewPr varScale="1">
        <p:scale>
          <a:sx n="60" d="100"/>
          <a:sy n="60" d="100"/>
        </p:scale>
        <p:origin x="1507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hnson, Mari" userId="73326196-7d25-4827-87d3-c4e26a351441" providerId="ADAL" clId="{892C2266-4DD8-4E2D-87EF-D2C9A343F62F}"/>
    <pc:docChg chg="custSel addSld delSld modSld sldOrd">
      <pc:chgData name="Johnson, Mari" userId="73326196-7d25-4827-87d3-c4e26a351441" providerId="ADAL" clId="{892C2266-4DD8-4E2D-87EF-D2C9A343F62F}" dt="2025-07-09T03:35:12.828" v="1285" actId="20577"/>
      <pc:docMkLst>
        <pc:docMk/>
      </pc:docMkLst>
      <pc:sldChg chg="addSp delSp modSp mod">
        <pc:chgData name="Johnson, Mari" userId="73326196-7d25-4827-87d3-c4e26a351441" providerId="ADAL" clId="{892C2266-4DD8-4E2D-87EF-D2C9A343F62F}" dt="2025-07-02T06:36:52.154" v="433" actId="1076"/>
        <pc:sldMkLst>
          <pc:docMk/>
          <pc:sldMk cId="1206544595" sldId="256"/>
        </pc:sldMkLst>
        <pc:spChg chg="mod">
          <ac:chgData name="Johnson, Mari" userId="73326196-7d25-4827-87d3-c4e26a351441" providerId="ADAL" clId="{892C2266-4DD8-4E2D-87EF-D2C9A343F62F}" dt="2025-07-02T06:36:52.154" v="433" actId="1076"/>
          <ac:spMkLst>
            <pc:docMk/>
            <pc:sldMk cId="1206544595" sldId="256"/>
            <ac:spMk id="2" creationId="{17BD4C22-E23A-C8BE-9DD6-E74043462EB8}"/>
          </ac:spMkLst>
        </pc:spChg>
        <pc:spChg chg="del">
          <ac:chgData name="Johnson, Mari" userId="73326196-7d25-4827-87d3-c4e26a351441" providerId="ADAL" clId="{892C2266-4DD8-4E2D-87EF-D2C9A343F62F}" dt="2025-07-02T06:35:04.148" v="354" actId="478"/>
          <ac:spMkLst>
            <pc:docMk/>
            <pc:sldMk cId="1206544595" sldId="256"/>
            <ac:spMk id="3" creationId="{15A72082-B944-B1FB-3FEA-4D3A70C8AE89}"/>
          </ac:spMkLst>
        </pc:spChg>
        <pc:picChg chg="add mod ord modCrop">
          <ac:chgData name="Johnson, Mari" userId="73326196-7d25-4827-87d3-c4e26a351441" providerId="ADAL" clId="{892C2266-4DD8-4E2D-87EF-D2C9A343F62F}" dt="2025-07-02T06:35:18.885" v="358" actId="1076"/>
          <ac:picMkLst>
            <pc:docMk/>
            <pc:sldMk cId="1206544595" sldId="256"/>
            <ac:picMk id="5" creationId="{007F2CBE-9693-3B69-003D-2ECCE0A0FF0F}"/>
          </ac:picMkLst>
        </pc:picChg>
      </pc:sldChg>
      <pc:sldChg chg="del">
        <pc:chgData name="Johnson, Mari" userId="73326196-7d25-4827-87d3-c4e26a351441" providerId="ADAL" clId="{892C2266-4DD8-4E2D-87EF-D2C9A343F62F}" dt="2025-07-02T06:09:12.927" v="0" actId="47"/>
        <pc:sldMkLst>
          <pc:docMk/>
          <pc:sldMk cId="2220802201" sldId="257"/>
        </pc:sldMkLst>
      </pc:sldChg>
      <pc:sldChg chg="delSp modSp add mod delAnim">
        <pc:chgData name="Johnson, Mari" userId="73326196-7d25-4827-87d3-c4e26a351441" providerId="ADAL" clId="{892C2266-4DD8-4E2D-87EF-D2C9A343F62F}" dt="2025-07-02T06:25:12.106" v="257" actId="1076"/>
        <pc:sldMkLst>
          <pc:docMk/>
          <pc:sldMk cId="3898935654" sldId="260"/>
        </pc:sldMkLst>
        <pc:spChg chg="mod">
          <ac:chgData name="Johnson, Mari" userId="73326196-7d25-4827-87d3-c4e26a351441" providerId="ADAL" clId="{892C2266-4DD8-4E2D-87EF-D2C9A343F62F}" dt="2025-07-02T06:24:03.368" v="246" actId="1076"/>
          <ac:spMkLst>
            <pc:docMk/>
            <pc:sldMk cId="3898935654" sldId="260"/>
            <ac:spMk id="9" creationId="{E50D65F0-A237-4FD9-80A7-851DBE1E6241}"/>
          </ac:spMkLst>
        </pc:spChg>
        <pc:spChg chg="del mod">
          <ac:chgData name="Johnson, Mari" userId="73326196-7d25-4827-87d3-c4e26a351441" providerId="ADAL" clId="{892C2266-4DD8-4E2D-87EF-D2C9A343F62F}" dt="2025-07-02T06:23:56.800" v="245" actId="478"/>
          <ac:spMkLst>
            <pc:docMk/>
            <pc:sldMk cId="3898935654" sldId="260"/>
            <ac:spMk id="12" creationId="{E50D65F0-A237-4FD9-80A7-851DBE1E6241}"/>
          </ac:spMkLst>
        </pc:spChg>
        <pc:graphicFrameChg chg="mod modGraphic">
          <ac:chgData name="Johnson, Mari" userId="73326196-7d25-4827-87d3-c4e26a351441" providerId="ADAL" clId="{892C2266-4DD8-4E2D-87EF-D2C9A343F62F}" dt="2025-07-02T06:24:59.481" v="255"/>
          <ac:graphicFrameMkLst>
            <pc:docMk/>
            <pc:sldMk cId="3898935654" sldId="260"/>
            <ac:graphicFrameMk id="6" creationId="{34E7CF73-B193-4973-8CAA-34FAA4DE72B5}"/>
          </ac:graphicFrameMkLst>
        </pc:graphicFrameChg>
        <pc:picChg chg="mod">
          <ac:chgData name="Johnson, Mari" userId="73326196-7d25-4827-87d3-c4e26a351441" providerId="ADAL" clId="{892C2266-4DD8-4E2D-87EF-D2C9A343F62F}" dt="2025-07-02T06:25:12.106" v="257" actId="1076"/>
          <ac:picMkLst>
            <pc:docMk/>
            <pc:sldMk cId="3898935654" sldId="260"/>
            <ac:picMk id="10" creationId="{3C5BD44D-3CC4-4EEB-A103-B0631183A528}"/>
          </ac:picMkLst>
        </pc:picChg>
        <pc:picChg chg="del mod">
          <ac:chgData name="Johnson, Mari" userId="73326196-7d25-4827-87d3-c4e26a351441" providerId="ADAL" clId="{892C2266-4DD8-4E2D-87EF-D2C9A343F62F}" dt="2025-07-02T06:24:18.092" v="250" actId="478"/>
          <ac:picMkLst>
            <pc:docMk/>
            <pc:sldMk cId="3898935654" sldId="260"/>
            <ac:picMk id="11" creationId="{F4FD65EC-F86D-465A-A613-E6DC22F395BC}"/>
          </ac:picMkLst>
        </pc:picChg>
      </pc:sldChg>
      <pc:sldChg chg="modSp mod">
        <pc:chgData name="Johnson, Mari" userId="73326196-7d25-4827-87d3-c4e26a351441" providerId="ADAL" clId="{892C2266-4DD8-4E2D-87EF-D2C9A343F62F}" dt="2025-07-02T06:38:30.449" v="449" actId="20577"/>
        <pc:sldMkLst>
          <pc:docMk/>
          <pc:sldMk cId="352495307" sldId="263"/>
        </pc:sldMkLst>
        <pc:spChg chg="mod">
          <ac:chgData name="Johnson, Mari" userId="73326196-7d25-4827-87d3-c4e26a351441" providerId="ADAL" clId="{892C2266-4DD8-4E2D-87EF-D2C9A343F62F}" dt="2025-07-02T06:38:30.449" v="449" actId="20577"/>
          <ac:spMkLst>
            <pc:docMk/>
            <pc:sldMk cId="352495307" sldId="263"/>
            <ac:spMk id="3" creationId="{00000000-0000-0000-0000-000000000000}"/>
          </ac:spMkLst>
        </pc:spChg>
        <pc:spChg chg="mod">
          <ac:chgData name="Johnson, Mari" userId="73326196-7d25-4827-87d3-c4e26a351441" providerId="ADAL" clId="{892C2266-4DD8-4E2D-87EF-D2C9A343F62F}" dt="2025-07-02T06:37:44.917" v="437" actId="207"/>
          <ac:spMkLst>
            <pc:docMk/>
            <pc:sldMk cId="352495307" sldId="263"/>
            <ac:spMk id="4" creationId="{00000000-0000-0000-0000-000000000000}"/>
          </ac:spMkLst>
        </pc:spChg>
      </pc:sldChg>
      <pc:sldChg chg="modSp mod modAnim modNotesTx">
        <pc:chgData name="Johnson, Mari" userId="73326196-7d25-4827-87d3-c4e26a351441" providerId="ADAL" clId="{892C2266-4DD8-4E2D-87EF-D2C9A343F62F}" dt="2025-07-02T06:26:59.697" v="301" actId="14100"/>
        <pc:sldMkLst>
          <pc:docMk/>
          <pc:sldMk cId="1968428483" sldId="265"/>
        </pc:sldMkLst>
        <pc:spChg chg="mod">
          <ac:chgData name="Johnson, Mari" userId="73326196-7d25-4827-87d3-c4e26a351441" providerId="ADAL" clId="{892C2266-4DD8-4E2D-87EF-D2C9A343F62F}" dt="2025-07-02T06:26:16.011" v="269" actId="1076"/>
          <ac:spMkLst>
            <pc:docMk/>
            <pc:sldMk cId="1968428483" sldId="265"/>
            <ac:spMk id="3" creationId="{00000000-0000-0000-0000-000000000000}"/>
          </ac:spMkLst>
        </pc:spChg>
        <pc:picChg chg="mod">
          <ac:chgData name="Johnson, Mari" userId="73326196-7d25-4827-87d3-c4e26a351441" providerId="ADAL" clId="{892C2266-4DD8-4E2D-87EF-D2C9A343F62F}" dt="2025-07-02T06:26:51.714" v="299" actId="1076"/>
          <ac:picMkLst>
            <pc:docMk/>
            <pc:sldMk cId="1968428483" sldId="265"/>
            <ac:picMk id="5" creationId="{00000000-0000-0000-0000-000000000000}"/>
          </ac:picMkLst>
        </pc:picChg>
        <pc:picChg chg="mod">
          <ac:chgData name="Johnson, Mari" userId="73326196-7d25-4827-87d3-c4e26a351441" providerId="ADAL" clId="{892C2266-4DD8-4E2D-87EF-D2C9A343F62F}" dt="2025-07-02T06:26:59.697" v="301" actId="14100"/>
          <ac:picMkLst>
            <pc:docMk/>
            <pc:sldMk cId="1968428483" sldId="265"/>
            <ac:picMk id="6" creationId="{00000000-0000-0000-0000-000000000000}"/>
          </ac:picMkLst>
        </pc:picChg>
      </pc:sldChg>
      <pc:sldChg chg="modSp add mod">
        <pc:chgData name="Johnson, Mari" userId="73326196-7d25-4827-87d3-c4e26a351441" providerId="ADAL" clId="{892C2266-4DD8-4E2D-87EF-D2C9A343F62F}" dt="2025-07-02T06:28:42.290" v="315" actId="20577"/>
        <pc:sldMkLst>
          <pc:docMk/>
          <pc:sldMk cId="452115998" sldId="266"/>
        </pc:sldMkLst>
        <pc:spChg chg="mod">
          <ac:chgData name="Johnson, Mari" userId="73326196-7d25-4827-87d3-c4e26a351441" providerId="ADAL" clId="{892C2266-4DD8-4E2D-87EF-D2C9A343F62F}" dt="2025-07-02T06:28:30.782" v="308" actId="207"/>
          <ac:spMkLst>
            <pc:docMk/>
            <pc:sldMk cId="452115998" sldId="266"/>
            <ac:spMk id="7" creationId="{00000000-0000-0000-0000-000000000000}"/>
          </ac:spMkLst>
        </pc:spChg>
        <pc:spChg chg="mod">
          <ac:chgData name="Johnson, Mari" userId="73326196-7d25-4827-87d3-c4e26a351441" providerId="ADAL" clId="{892C2266-4DD8-4E2D-87EF-D2C9A343F62F}" dt="2025-07-02T06:28:42.290" v="315" actId="20577"/>
          <ac:spMkLst>
            <pc:docMk/>
            <pc:sldMk cId="452115998" sldId="266"/>
            <ac:spMk id="8" creationId="{00000000-0000-0000-0000-000000000000}"/>
          </ac:spMkLst>
        </pc:spChg>
      </pc:sldChg>
      <pc:sldChg chg="del">
        <pc:chgData name="Johnson, Mari" userId="73326196-7d25-4827-87d3-c4e26a351441" providerId="ADAL" clId="{892C2266-4DD8-4E2D-87EF-D2C9A343F62F}" dt="2025-07-02T06:27:35.875" v="303" actId="2696"/>
        <pc:sldMkLst>
          <pc:docMk/>
          <pc:sldMk cId="1051250310" sldId="266"/>
        </pc:sldMkLst>
      </pc:sldChg>
      <pc:sldChg chg="modSp mod modNotesTx">
        <pc:chgData name="Johnson, Mari" userId="73326196-7d25-4827-87d3-c4e26a351441" providerId="ADAL" clId="{892C2266-4DD8-4E2D-87EF-D2C9A343F62F}" dt="2025-07-02T06:39:08.127" v="455" actId="20577"/>
        <pc:sldMkLst>
          <pc:docMk/>
          <pc:sldMk cId="2447302288" sldId="267"/>
        </pc:sldMkLst>
        <pc:spChg chg="mod">
          <ac:chgData name="Johnson, Mari" userId="73326196-7d25-4827-87d3-c4e26a351441" providerId="ADAL" clId="{892C2266-4DD8-4E2D-87EF-D2C9A343F62F}" dt="2025-07-02T06:38:46.425" v="450" actId="20577"/>
          <ac:spMkLst>
            <pc:docMk/>
            <pc:sldMk cId="2447302288" sldId="267"/>
            <ac:spMk id="2" creationId="{00000000-0000-0000-0000-000000000000}"/>
          </ac:spMkLst>
        </pc:spChg>
        <pc:spChg chg="mod">
          <ac:chgData name="Johnson, Mari" userId="73326196-7d25-4827-87d3-c4e26a351441" providerId="ADAL" clId="{892C2266-4DD8-4E2D-87EF-D2C9A343F62F}" dt="2025-07-02T06:39:08.127" v="455" actId="20577"/>
          <ac:spMkLst>
            <pc:docMk/>
            <pc:sldMk cId="2447302288" sldId="267"/>
            <ac:spMk id="3" creationId="{00000000-0000-0000-0000-000000000000}"/>
          </ac:spMkLst>
        </pc:spChg>
      </pc:sldChg>
      <pc:sldChg chg="modSp add mod">
        <pc:chgData name="Johnson, Mari" userId="73326196-7d25-4827-87d3-c4e26a351441" providerId="ADAL" clId="{892C2266-4DD8-4E2D-87EF-D2C9A343F62F}" dt="2025-07-02T06:29:02.717" v="318" actId="207"/>
        <pc:sldMkLst>
          <pc:docMk/>
          <pc:sldMk cId="4026388828" sldId="268"/>
        </pc:sldMkLst>
        <pc:spChg chg="mod">
          <ac:chgData name="Johnson, Mari" userId="73326196-7d25-4827-87d3-c4e26a351441" providerId="ADAL" clId="{892C2266-4DD8-4E2D-87EF-D2C9A343F62F}" dt="2025-07-02T06:29:02.717" v="318" actId="207"/>
          <ac:spMkLst>
            <pc:docMk/>
            <pc:sldMk cId="4026388828" sldId="268"/>
            <ac:spMk id="3" creationId="{00000000-0000-0000-0000-000000000000}"/>
          </ac:spMkLst>
        </pc:spChg>
      </pc:sldChg>
      <pc:sldChg chg="modSp mod">
        <pc:chgData name="Johnson, Mari" userId="73326196-7d25-4827-87d3-c4e26a351441" providerId="ADAL" clId="{892C2266-4DD8-4E2D-87EF-D2C9A343F62F}" dt="2025-07-02T06:10:29.383" v="26" actId="108"/>
        <pc:sldMkLst>
          <pc:docMk/>
          <pc:sldMk cId="780942775" sldId="271"/>
        </pc:sldMkLst>
        <pc:spChg chg="mod">
          <ac:chgData name="Johnson, Mari" userId="73326196-7d25-4827-87d3-c4e26a351441" providerId="ADAL" clId="{892C2266-4DD8-4E2D-87EF-D2C9A343F62F}" dt="2025-07-02T06:10:29.383" v="26" actId="108"/>
          <ac:spMkLst>
            <pc:docMk/>
            <pc:sldMk cId="780942775" sldId="271"/>
            <ac:spMk id="3" creationId="{00000000-0000-0000-0000-000000000000}"/>
          </ac:spMkLst>
        </pc:spChg>
      </pc:sldChg>
      <pc:sldChg chg="modSp mod ord">
        <pc:chgData name="Johnson, Mari" userId="73326196-7d25-4827-87d3-c4e26a351441" providerId="ADAL" clId="{892C2266-4DD8-4E2D-87EF-D2C9A343F62F}" dt="2025-07-02T06:11:07.837" v="33" actId="20577"/>
        <pc:sldMkLst>
          <pc:docMk/>
          <pc:sldMk cId="3922293312" sldId="273"/>
        </pc:sldMkLst>
        <pc:spChg chg="mod">
          <ac:chgData name="Johnson, Mari" userId="73326196-7d25-4827-87d3-c4e26a351441" providerId="ADAL" clId="{892C2266-4DD8-4E2D-87EF-D2C9A343F62F}" dt="2025-07-02T06:11:07.837" v="33" actId="20577"/>
          <ac:spMkLst>
            <pc:docMk/>
            <pc:sldMk cId="3922293312" sldId="273"/>
            <ac:spMk id="3" creationId="{00000000-0000-0000-0000-000000000000}"/>
          </ac:spMkLst>
        </pc:spChg>
      </pc:sldChg>
      <pc:sldChg chg="ord">
        <pc:chgData name="Johnson, Mari" userId="73326196-7d25-4827-87d3-c4e26a351441" providerId="ADAL" clId="{892C2266-4DD8-4E2D-87EF-D2C9A343F62F}" dt="2025-07-02T06:10:45.229" v="28"/>
        <pc:sldMkLst>
          <pc:docMk/>
          <pc:sldMk cId="3912469999" sldId="275"/>
        </pc:sldMkLst>
      </pc:sldChg>
      <pc:sldChg chg="modSp mod ord modNotesTx">
        <pc:chgData name="Johnson, Mari" userId="73326196-7d25-4827-87d3-c4e26a351441" providerId="ADAL" clId="{892C2266-4DD8-4E2D-87EF-D2C9A343F62F}" dt="2025-07-02T06:48:40.329" v="507" actId="20577"/>
        <pc:sldMkLst>
          <pc:docMk/>
          <pc:sldMk cId="1239091092" sldId="280"/>
        </pc:sldMkLst>
        <pc:spChg chg="mod">
          <ac:chgData name="Johnson, Mari" userId="73326196-7d25-4827-87d3-c4e26a351441" providerId="ADAL" clId="{892C2266-4DD8-4E2D-87EF-D2C9A343F62F}" dt="2025-07-02T06:39:43.957" v="457" actId="20577"/>
          <ac:spMkLst>
            <pc:docMk/>
            <pc:sldMk cId="1239091092" sldId="280"/>
            <ac:spMk id="3" creationId="{00000000-0000-0000-0000-000000000000}"/>
          </ac:spMkLst>
        </pc:spChg>
      </pc:sldChg>
      <pc:sldChg chg="addSp delSp modSp del mod">
        <pc:chgData name="Johnson, Mari" userId="73326196-7d25-4827-87d3-c4e26a351441" providerId="ADAL" clId="{892C2266-4DD8-4E2D-87EF-D2C9A343F62F}" dt="2025-07-02T06:48:14.280" v="468" actId="47"/>
        <pc:sldMkLst>
          <pc:docMk/>
          <pc:sldMk cId="2452436628" sldId="281"/>
        </pc:sldMkLst>
        <pc:spChg chg="del">
          <ac:chgData name="Johnson, Mari" userId="73326196-7d25-4827-87d3-c4e26a351441" providerId="ADAL" clId="{892C2266-4DD8-4E2D-87EF-D2C9A343F62F}" dt="2025-07-02T06:30:32.939" v="326" actId="478"/>
          <ac:spMkLst>
            <pc:docMk/>
            <pc:sldMk cId="2452436628" sldId="281"/>
            <ac:spMk id="2" creationId="{A6DE58D5-744D-5E73-3DDF-5B48E707338E}"/>
          </ac:spMkLst>
        </pc:spChg>
        <pc:spChg chg="add del mod">
          <ac:chgData name="Johnson, Mari" userId="73326196-7d25-4827-87d3-c4e26a351441" providerId="ADAL" clId="{892C2266-4DD8-4E2D-87EF-D2C9A343F62F}" dt="2025-07-02T06:30:40.523" v="328" actId="478"/>
          <ac:spMkLst>
            <pc:docMk/>
            <pc:sldMk cId="2452436628" sldId="281"/>
            <ac:spMk id="5" creationId="{E9BF3CB8-1B38-7799-3C3B-57AAE31AD932}"/>
          </ac:spMkLst>
        </pc:spChg>
        <pc:spChg chg="add mod">
          <ac:chgData name="Johnson, Mari" userId="73326196-7d25-4827-87d3-c4e26a351441" providerId="ADAL" clId="{892C2266-4DD8-4E2D-87EF-D2C9A343F62F}" dt="2025-07-02T06:30:41.233" v="329"/>
          <ac:spMkLst>
            <pc:docMk/>
            <pc:sldMk cId="2452436628" sldId="281"/>
            <ac:spMk id="6" creationId="{312154B7-DDA1-C38A-6BC3-AD1508567D55}"/>
          </ac:spMkLst>
        </pc:spChg>
      </pc:sldChg>
      <pc:sldChg chg="del">
        <pc:chgData name="Johnson, Mari" userId="73326196-7d25-4827-87d3-c4e26a351441" providerId="ADAL" clId="{892C2266-4DD8-4E2D-87EF-D2C9A343F62F}" dt="2025-07-02T06:27:37.944" v="304" actId="47"/>
        <pc:sldMkLst>
          <pc:docMk/>
          <pc:sldMk cId="1979292551" sldId="282"/>
        </pc:sldMkLst>
      </pc:sldChg>
      <pc:sldChg chg="addSp delSp modSp add mod setBg delDesignElem">
        <pc:chgData name="Johnson, Mari" userId="73326196-7d25-4827-87d3-c4e26a351441" providerId="ADAL" clId="{892C2266-4DD8-4E2D-87EF-D2C9A343F62F}" dt="2025-07-02T06:30:25.983" v="325"/>
        <pc:sldMkLst>
          <pc:docMk/>
          <pc:sldMk cId="2971218563" sldId="282"/>
        </pc:sldMkLst>
        <pc:spChg chg="del">
          <ac:chgData name="Johnson, Mari" userId="73326196-7d25-4827-87d3-c4e26a351441" providerId="ADAL" clId="{892C2266-4DD8-4E2D-87EF-D2C9A343F62F}" dt="2025-07-02T06:30:25.448" v="324" actId="478"/>
          <ac:spMkLst>
            <pc:docMk/>
            <pc:sldMk cId="2971218563" sldId="282"/>
            <ac:spMk id="2" creationId="{A6DE58D5-744D-5E73-3DDF-5B48E707338E}"/>
          </ac:spMkLst>
        </pc:spChg>
        <pc:spChg chg="add mod">
          <ac:chgData name="Johnson, Mari" userId="73326196-7d25-4827-87d3-c4e26a351441" providerId="ADAL" clId="{892C2266-4DD8-4E2D-87EF-D2C9A343F62F}" dt="2025-07-02T06:30:25.448" v="324" actId="478"/>
          <ac:spMkLst>
            <pc:docMk/>
            <pc:sldMk cId="2971218563" sldId="282"/>
            <ac:spMk id="4" creationId="{D83ACAA6-4C25-807C-2B43-615578448197}"/>
          </ac:spMkLst>
        </pc:spChg>
        <pc:spChg chg="add mod">
          <ac:chgData name="Johnson, Mari" userId="73326196-7d25-4827-87d3-c4e26a351441" providerId="ADAL" clId="{892C2266-4DD8-4E2D-87EF-D2C9A343F62F}" dt="2025-07-02T06:30:25.983" v="325"/>
          <ac:spMkLst>
            <pc:docMk/>
            <pc:sldMk cId="2971218563" sldId="282"/>
            <ac:spMk id="5" creationId="{B53FE395-6291-C7FE-69D2-3EB4CEA72873}"/>
          </ac:spMkLst>
        </pc:spChg>
        <pc:spChg chg="del">
          <ac:chgData name="Johnson, Mari" userId="73326196-7d25-4827-87d3-c4e26a351441" providerId="ADAL" clId="{892C2266-4DD8-4E2D-87EF-D2C9A343F62F}" dt="2025-07-02T06:28:53.273" v="317"/>
          <ac:spMkLst>
            <pc:docMk/>
            <pc:sldMk cId="2971218563" sldId="282"/>
            <ac:spMk id="1041" creationId="{3F4860A4-6A75-4E92-905D-FA03EEDB86A2}"/>
          </ac:spMkLst>
        </pc:spChg>
        <pc:grpChg chg="del">
          <ac:chgData name="Johnson, Mari" userId="73326196-7d25-4827-87d3-c4e26a351441" providerId="ADAL" clId="{892C2266-4DD8-4E2D-87EF-D2C9A343F62F}" dt="2025-07-02T06:28:53.273" v="317"/>
          <ac:grpSpMkLst>
            <pc:docMk/>
            <pc:sldMk cId="2971218563" sldId="282"/>
            <ac:grpSpMk id="1031" creationId="{8DCF6162-C90D-43BF-B7E4-A7B29A16196B}"/>
          </ac:grpSpMkLst>
        </pc:grpChg>
      </pc:sldChg>
      <pc:sldChg chg="modSp add mod">
        <pc:chgData name="Johnson, Mari" userId="73326196-7d25-4827-87d3-c4e26a351441" providerId="ADAL" clId="{892C2266-4DD8-4E2D-87EF-D2C9A343F62F}" dt="2025-07-02T06:30:19.082" v="323" actId="1076"/>
        <pc:sldMkLst>
          <pc:docMk/>
          <pc:sldMk cId="1529781330" sldId="283"/>
        </pc:sldMkLst>
        <pc:spChg chg="mod">
          <ac:chgData name="Johnson, Mari" userId="73326196-7d25-4827-87d3-c4e26a351441" providerId="ADAL" clId="{892C2266-4DD8-4E2D-87EF-D2C9A343F62F}" dt="2025-07-02T06:30:19.082" v="323" actId="1076"/>
          <ac:spMkLst>
            <pc:docMk/>
            <pc:sldMk cId="1529781330" sldId="283"/>
            <ac:spMk id="2" creationId="{A6DE58D5-744D-5E73-3DDF-5B48E707338E}"/>
          </ac:spMkLst>
        </pc:spChg>
      </pc:sldChg>
      <pc:sldChg chg="del">
        <pc:chgData name="Johnson, Mari" userId="73326196-7d25-4827-87d3-c4e26a351441" providerId="ADAL" clId="{892C2266-4DD8-4E2D-87EF-D2C9A343F62F}" dt="2025-07-02T06:27:26.838" v="302" actId="47"/>
        <pc:sldMkLst>
          <pc:docMk/>
          <pc:sldMk cId="2885018034" sldId="283"/>
        </pc:sldMkLst>
      </pc:sldChg>
      <pc:sldChg chg="delSp add mod">
        <pc:chgData name="Johnson, Mari" userId="73326196-7d25-4827-87d3-c4e26a351441" providerId="ADAL" clId="{892C2266-4DD8-4E2D-87EF-D2C9A343F62F}" dt="2025-07-02T06:48:56.857" v="508" actId="478"/>
        <pc:sldMkLst>
          <pc:docMk/>
          <pc:sldMk cId="1206650797" sldId="284"/>
        </pc:sldMkLst>
        <pc:spChg chg="del">
          <ac:chgData name="Johnson, Mari" userId="73326196-7d25-4827-87d3-c4e26a351441" providerId="ADAL" clId="{892C2266-4DD8-4E2D-87EF-D2C9A343F62F}" dt="2025-07-02T06:48:56.857" v="508" actId="478"/>
          <ac:spMkLst>
            <pc:docMk/>
            <pc:sldMk cId="1206650797" sldId="284"/>
            <ac:spMk id="4" creationId="{D83ACAA6-4C25-807C-2B43-615578448197}"/>
          </ac:spMkLst>
        </pc:spChg>
      </pc:sldChg>
      <pc:sldChg chg="addSp delSp modSp new mod ord modNotesTx">
        <pc:chgData name="Johnson, Mari" userId="73326196-7d25-4827-87d3-c4e26a351441" providerId="ADAL" clId="{892C2266-4DD8-4E2D-87EF-D2C9A343F62F}" dt="2025-07-09T03:35:12.828" v="1285" actId="20577"/>
        <pc:sldMkLst>
          <pc:docMk/>
          <pc:sldMk cId="2820442107" sldId="285"/>
        </pc:sldMkLst>
        <pc:spChg chg="mod">
          <ac:chgData name="Johnson, Mari" userId="73326196-7d25-4827-87d3-c4e26a351441" providerId="ADAL" clId="{892C2266-4DD8-4E2D-87EF-D2C9A343F62F}" dt="2025-07-09T03:14:01.702" v="532" actId="20577"/>
          <ac:spMkLst>
            <pc:docMk/>
            <pc:sldMk cId="2820442107" sldId="285"/>
            <ac:spMk id="2" creationId="{FF4DDE36-E36C-5DCA-7C75-535F95521C74}"/>
          </ac:spMkLst>
        </pc:spChg>
        <pc:spChg chg="del mod">
          <ac:chgData name="Johnson, Mari" userId="73326196-7d25-4827-87d3-c4e26a351441" providerId="ADAL" clId="{892C2266-4DD8-4E2D-87EF-D2C9A343F62F}" dt="2025-07-09T03:19:34.439" v="582" actId="478"/>
          <ac:spMkLst>
            <pc:docMk/>
            <pc:sldMk cId="2820442107" sldId="285"/>
            <ac:spMk id="3" creationId="{FDED589F-A176-EBD5-3BD2-AFD4E8C2F9D4}"/>
          </ac:spMkLst>
        </pc:spChg>
        <pc:spChg chg="add del mod">
          <ac:chgData name="Johnson, Mari" userId="73326196-7d25-4827-87d3-c4e26a351441" providerId="ADAL" clId="{892C2266-4DD8-4E2D-87EF-D2C9A343F62F}" dt="2025-07-09T03:19:38.384" v="583" actId="478"/>
          <ac:spMkLst>
            <pc:docMk/>
            <pc:sldMk cId="2820442107" sldId="285"/>
            <ac:spMk id="5" creationId="{BE344902-9AE1-5D4C-93D5-5729060639E5}"/>
          </ac:spMkLst>
        </pc:spChg>
        <pc:picChg chg="add mod">
          <ac:chgData name="Johnson, Mari" userId="73326196-7d25-4827-87d3-c4e26a351441" providerId="ADAL" clId="{892C2266-4DD8-4E2D-87EF-D2C9A343F62F}" dt="2025-07-09T03:27:12.546" v="1075" actId="1076"/>
          <ac:picMkLst>
            <pc:docMk/>
            <pc:sldMk cId="2820442107" sldId="285"/>
            <ac:picMk id="7" creationId="{8BF83FB5-CFE8-13E5-787B-37DB44AAA7A1}"/>
          </ac:picMkLst>
        </pc:picChg>
        <pc:picChg chg="add mod">
          <ac:chgData name="Johnson, Mari" userId="73326196-7d25-4827-87d3-c4e26a351441" providerId="ADAL" clId="{892C2266-4DD8-4E2D-87EF-D2C9A343F62F}" dt="2025-07-09T03:27:08.425" v="1074" actId="1076"/>
          <ac:picMkLst>
            <pc:docMk/>
            <pc:sldMk cId="2820442107" sldId="285"/>
            <ac:picMk id="1026" creationId="{B0CE802C-4331-2AAF-BCDC-646EECD53CCB}"/>
          </ac:picMkLst>
        </pc:picChg>
      </pc:sldChg>
      <pc:sldChg chg="modSp add mod ord">
        <pc:chgData name="Johnson, Mari" userId="73326196-7d25-4827-87d3-c4e26a351441" providerId="ADAL" clId="{892C2266-4DD8-4E2D-87EF-D2C9A343F62F}" dt="2025-07-09T03:13:56.765" v="527"/>
        <pc:sldMkLst>
          <pc:docMk/>
          <pc:sldMk cId="3626323338" sldId="286"/>
        </pc:sldMkLst>
        <pc:spChg chg="mod">
          <ac:chgData name="Johnson, Mari" userId="73326196-7d25-4827-87d3-c4e26a351441" providerId="ADAL" clId="{892C2266-4DD8-4E2D-87EF-D2C9A343F62F}" dt="2025-07-09T03:13:44.848" v="523" actId="20577"/>
          <ac:spMkLst>
            <pc:docMk/>
            <pc:sldMk cId="3626323338" sldId="286"/>
            <ac:spMk id="2" creationId="{17BD4C22-E23A-C8BE-9DD6-E74043462EB8}"/>
          </ac:spMkLst>
        </pc:spChg>
      </pc:sldChg>
    </pc:docChg>
  </pc:docChgLst>
</pc:chgInfo>
</file>

<file path=ppt/media/image1.jpeg>
</file>

<file path=ppt/media/image10.png>
</file>

<file path=ppt/media/image11.gif>
</file>

<file path=ppt/media/image12.gif>
</file>

<file path=ppt/media/image13.jpe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FD4263-08E6-45C7-8B3D-DD53B2D33C33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E74590-DA1D-4283-BEAF-7BA6758E7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55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Now that our data is in good shape and all the variables are computed, we’re</a:t>
            </a:r>
            <a:r>
              <a:rPr lang="en-GB" baseline="0"/>
              <a:t> ready to try some plotting </a:t>
            </a:r>
            <a:r>
              <a:rPr lang="en-GB" baseline="0">
                <a:sym typeface="Wingdings" panose="05000000000000000000" pitchFamily="2" charset="2"/>
              </a:rPr>
              <a:t>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/>
              <a:t>base r uses plot()</a:t>
            </a:r>
            <a:r>
              <a:rPr lang="en-GB" sz="1200" baseline="0"/>
              <a:t> function</a:t>
            </a:r>
            <a:endParaRPr lang="en-GB" baseline="0">
              <a:sym typeface="Wingdings" panose="05000000000000000000" pitchFamily="2" charset="2"/>
            </a:endParaRPr>
          </a:p>
          <a:p>
            <a:r>
              <a:rPr lang="en-GB" baseline="0">
                <a:sym typeface="Wingdings" panose="05000000000000000000" pitchFamily="2" charset="2"/>
              </a:rPr>
              <a:t>Aesthetics is how you ‘map’ your data to the plotting space, so what are you going to use as x and y, what extra variable are you going to use to colour your graph by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1E7E1D5-EBEC-4A10-8B6D-024B46914F7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89626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Can join by one key/ID variable or more than one </a:t>
            </a:r>
            <a:r>
              <a:rPr lang="en-US" err="1">
                <a:cs typeface="Calibri"/>
              </a:rPr>
              <a:t>e.g</a:t>
            </a:r>
            <a:r>
              <a:rPr lang="en-US">
                <a:cs typeface="Calibri"/>
              </a:rPr>
              <a:t> AMPLE_ID and Visit</a:t>
            </a:r>
          </a:p>
          <a:p>
            <a:pPr marL="171450" indent="-171450">
              <a:buFont typeface="Arial"/>
              <a:buChar char="•"/>
            </a:pPr>
            <a:r>
              <a:rPr lang="en-US" b="1">
                <a:cs typeface="Calibri"/>
              </a:rPr>
              <a:t>Left join </a:t>
            </a:r>
            <a:r>
              <a:rPr lang="en-US">
                <a:cs typeface="Calibri"/>
              </a:rPr>
              <a:t>filters out any extra data that we don't have in our </a:t>
            </a:r>
            <a:r>
              <a:rPr lang="en-US" err="1">
                <a:cs typeface="Calibri"/>
              </a:rPr>
              <a:t>orginal</a:t>
            </a:r>
            <a:r>
              <a:rPr lang="en-US">
                <a:cs typeface="Calibri"/>
              </a:rPr>
              <a:t> dataset, generally useful if you have collected more information/meta data on your samples, but your only </a:t>
            </a:r>
            <a:r>
              <a:rPr lang="en-US" err="1">
                <a:cs typeface="Calibri"/>
              </a:rPr>
              <a:t>intrested</a:t>
            </a:r>
            <a:r>
              <a:rPr lang="en-US">
                <a:cs typeface="Calibri"/>
              </a:rPr>
              <a:t> in getting information for this subset of participants you did an experiment on</a:t>
            </a:r>
          </a:p>
          <a:p>
            <a:pPr marL="171450" indent="-171450">
              <a:buFont typeface="Arial"/>
              <a:buChar char="•"/>
            </a:pPr>
            <a:r>
              <a:rPr lang="en-US">
                <a:cs typeface="Calibri"/>
              </a:rPr>
              <a:t>Right join does the </a:t>
            </a:r>
            <a:r>
              <a:rPr lang="en-US" err="1">
                <a:cs typeface="Calibri"/>
              </a:rPr>
              <a:t>oposite</a:t>
            </a:r>
            <a:r>
              <a:rPr lang="en-US">
                <a:cs typeface="Calibri"/>
              </a:rPr>
              <a:t>, data that doesn’t have a match in your </a:t>
            </a:r>
            <a:r>
              <a:rPr lang="en-US" err="1">
                <a:cs typeface="Calibri"/>
              </a:rPr>
              <a:t>origina</a:t>
            </a:r>
            <a:r>
              <a:rPr lang="en-US">
                <a:cs typeface="Calibri"/>
              </a:rPr>
              <a:t> table is excluded and all data from the joining/extra table is kept</a:t>
            </a:r>
          </a:p>
          <a:p>
            <a:pPr marL="171450" indent="-171450">
              <a:buFont typeface="Arial"/>
              <a:buChar char="•"/>
            </a:pPr>
            <a:r>
              <a:rPr lang="en-US" err="1">
                <a:cs typeface="Calibri"/>
              </a:rPr>
              <a:t>Inner_join</a:t>
            </a:r>
            <a:r>
              <a:rPr lang="en-US">
                <a:cs typeface="Calibri"/>
              </a:rPr>
              <a:t> excludes all unmatched rows</a:t>
            </a:r>
          </a:p>
          <a:p>
            <a:pPr marL="171450" indent="-171450">
              <a:buFont typeface="Arial"/>
              <a:buChar char="•"/>
            </a:pPr>
            <a:r>
              <a:rPr lang="en-US">
                <a:cs typeface="Calibri"/>
              </a:rPr>
              <a:t>Full join keeps everything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70A23-F06C-45DE-BF55-16B40DD4F21D}" type="slidenum">
              <a:rPr lang="en-GB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59606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Method=</a:t>
            </a:r>
            <a:r>
              <a:rPr lang="en-GB" dirty="0" err="1"/>
              <a:t>lm</a:t>
            </a:r>
            <a:r>
              <a:rPr lang="en-GB" dirty="0"/>
              <a:t>, SE</a:t>
            </a:r>
            <a:r>
              <a:rPr lang="en-GB" baseline="0" dirty="0"/>
              <a:t> around mean,</a:t>
            </a:r>
          </a:p>
          <a:p>
            <a:r>
              <a:rPr lang="en-GB" baseline="0" dirty="0"/>
              <a:t>Highlight layer approach</a:t>
            </a:r>
          </a:p>
          <a:p>
            <a:endParaRPr lang="en-GB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More details at </a:t>
            </a:r>
            <a:r>
              <a:rPr lang="en-GB" dirty="0">
                <a:solidFill>
                  <a:schemeClr val="accent1"/>
                </a:solidFill>
              </a:rPr>
              <a:t>:http://www.sthda.com/english/wiki/ggplot2-scatter-plots-quick-start-guide-r-software-and-data-visualization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B24F5-A3A7-476B-9482-25CFEFEB006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302739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B24F5-A3A7-476B-9482-25CFEFEB006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36822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This</a:t>
            </a:r>
            <a:r>
              <a:rPr lang="en-GB" baseline="0" dirty="0"/>
              <a:t> is where it’s important to have recoded as factor, if variable was character </a:t>
            </a:r>
            <a:r>
              <a:rPr lang="en-GB" baseline="0" dirty="0" err="1"/>
              <a:t>ggplot</a:t>
            </a:r>
            <a:r>
              <a:rPr lang="en-GB" baseline="0" dirty="0"/>
              <a:t> would not be able to split the data up correctly</a:t>
            </a:r>
            <a:br>
              <a:rPr lang="en-GB" baseline="0" dirty="0"/>
            </a:br>
            <a:r>
              <a:rPr lang="en-GB" baseline="0" dirty="0"/>
              <a:t>fill or </a:t>
            </a:r>
            <a:r>
              <a:rPr lang="en-GB" baseline="0" dirty="0" err="1"/>
              <a:t>color</a:t>
            </a:r>
            <a:r>
              <a:rPr lang="en-GB" baseline="0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B24F5-A3A7-476B-9482-25CFEFEB006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88151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Fill for whole objects, </a:t>
            </a:r>
            <a:r>
              <a:rPr lang="en-GB" dirty="0" err="1"/>
              <a:t>color</a:t>
            </a:r>
            <a:r>
              <a:rPr lang="en-GB" dirty="0"/>
              <a:t> for line or points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B24F5-A3A7-476B-9482-25CFEFEB006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6139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Highly recommend setting a theme once you’re happy with a plot’s appearance,</a:t>
            </a:r>
            <a:r>
              <a:rPr lang="en-GB" baseline="0"/>
              <a:t> and using it to keep graphs consistent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B24F5-A3A7-476B-9482-25CFEFEB006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10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Factor/categorical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B24F5-A3A7-476B-9482-25CFEFEB006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255780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/>
              <a:t>Format option decides</a:t>
            </a:r>
            <a:r>
              <a:rPr lang="en-GB" baseline="0"/>
              <a:t> if we want to code files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0AB24F5-A3A7-476B-9482-25CFEFEB0066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069989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https://mode.com/blog/r-ggplot-extension-packages/</a:t>
            </a:r>
          </a:p>
          <a:p>
            <a:endParaRPr lang="en-GB" dirty="0"/>
          </a:p>
          <a:p>
            <a:r>
              <a:rPr lang="en-GB" dirty="0"/>
              <a:t>- Ggplot has x and y separate</a:t>
            </a:r>
            <a:r>
              <a:rPr lang="en-GB" baseline="0" dirty="0"/>
              <a:t> </a:t>
            </a:r>
            <a:r>
              <a:rPr lang="en-GB" baseline="0" dirty="0" err="1"/>
              <a:t>aes</a:t>
            </a:r>
            <a:r>
              <a:rPr lang="en-GB" baseline="0" dirty="0"/>
              <a:t> argument, type of plot and extra customisation other than </a:t>
            </a:r>
            <a:r>
              <a:rPr lang="en-GB" baseline="0" dirty="0" err="1"/>
              <a:t>color</a:t>
            </a:r>
            <a:r>
              <a:rPr lang="en-GB" baseline="0" dirty="0"/>
              <a:t> is done by the + sign</a:t>
            </a:r>
          </a:p>
          <a:p>
            <a:r>
              <a:rPr lang="en-GB" baseline="0" dirty="0"/>
              <a:t>- GGPUBR specify type of plot beforehand, has </a:t>
            </a:r>
            <a:r>
              <a:rPr lang="en-GB" baseline="0" dirty="0" err="1"/>
              <a:t>preset</a:t>
            </a:r>
            <a:r>
              <a:rPr lang="en-GB" baseline="0" dirty="0"/>
              <a:t> customisations/options that you can do all within one function</a:t>
            </a:r>
          </a:p>
          <a:p>
            <a:r>
              <a:rPr lang="en-GB" baseline="0" dirty="0"/>
              <a:t>I tend to use a mix! Recommend getting to know ggplot (helps you learn code), but also start to include </a:t>
            </a:r>
            <a:r>
              <a:rPr lang="en-GB" baseline="0" dirty="0" err="1"/>
              <a:t>ggpubr</a:t>
            </a:r>
            <a:r>
              <a:rPr lang="en-GB" baseline="0" dirty="0"/>
              <a:t>, eventually you may switch most of your plotting to it.</a:t>
            </a:r>
          </a:p>
          <a:p>
            <a:r>
              <a:rPr lang="en-GB" baseline="0" dirty="0"/>
              <a:t>Again try save a separate script of plot code, that way you can reuse it when you want to make a similar type of graph but different data set again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C70A23-F06C-45DE-BF55-16B40DD4F21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60777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it takes too long </a:t>
            </a:r>
            <a:r>
              <a:rPr lang="en-GB" dirty="0" err="1"/>
              <a:t>powerpoint</a:t>
            </a:r>
            <a:r>
              <a:rPr lang="en-GB" baseline="0" dirty="0"/>
              <a:t> your significance, check the resolution of your plots when exporting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Rstatix</a:t>
            </a:r>
            <a:r>
              <a:rPr lang="en-GB" dirty="0"/>
              <a:t> package</a:t>
            </a:r>
            <a:r>
              <a:rPr lang="en-GB" baseline="0" dirty="0"/>
              <a:t> more manual comparisons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C70A23-F06C-45DE-BF55-16B40DD4F21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7230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GGPLOT, GGPUBR to visualize our data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On the y axis we have the for each location, the percentage of deaths in that region which are caused by enteric infections (</a:t>
            </a:r>
            <a:r>
              <a:rPr lang="en-GB" dirty="0" err="1"/>
              <a:t>i.e</a:t>
            </a:r>
            <a:r>
              <a:rPr lang="en-GB" dirty="0"/>
              <a:t> stomach infections- typhoid, cholera, rotavirus…)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X axis is the year- 1990-2020, and we have split our data by age groups, as well as region which is </a:t>
            </a:r>
            <a:r>
              <a:rPr lang="en-GB" dirty="0" err="1"/>
              <a:t>color</a:t>
            </a:r>
            <a:r>
              <a:rPr lang="en-GB" dirty="0"/>
              <a:t> coded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/>
              <a:t>In the 5-9 year old group the percentage of deaths which are caused by enteric infections are rising… Now is that just because other causes are decreasing (%) makes it relative- or is the total number actually increasing…. We can get that </a:t>
            </a:r>
            <a:r>
              <a:rPr lang="en-GB"/>
              <a:t>data from the GBD site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E74590-DA1D-4283-BEAF-7BA6758E75B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956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419CA8-4074-DDA4-7F50-1A0D3C3AE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4BE8BD-59B1-3774-5D3E-54BFF5A6E7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5CC75-09F4-2CC0-34F1-A59BAA280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1AADE-7641-DC25-8255-48AF7BB2B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3639C-48D6-4172-429F-FF77CF20A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628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63A1-98A2-000F-A404-539099DB2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BE8925-E1D1-AA06-CF0E-527E395A0D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A384D-9B08-C0FD-BE08-2CE888A73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3FC46-DB5D-6FC4-76FA-CF81EFE62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B5361-F767-F15A-2FD3-4ACEFF31C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690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81CA51-E39A-22DD-AF04-B6754F7E63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A5299-2E8D-1DBD-9847-CFC60D6E67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AA03E8-79E9-1B95-5377-683C8F502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A241D-4AA7-EA64-C212-EA9048739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F9C80-1AB4-31D9-7324-16F4BB2E2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2581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Oval 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76279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D200B3F0-A9BC-48CE-8EB6-ECE965069900}" type="datetimeFigureOut">
              <a:rPr lang="en-US" dirty="0"/>
              <a:pPr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63575" y="3226820"/>
            <a:ext cx="3859795" cy="304801"/>
          </a:xfrm>
        </p:spPr>
        <p:txBody>
          <a:bodyPr anchor="b"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/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455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712A-F861-4AB0-A754-4F5A2033CD4B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3753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4"/>
            <a:ext cx="4351023" cy="2283823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507B7-F2DC-4B2C-B14D-58A9766807A2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54615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1368" y="2603500"/>
            <a:ext cx="4828744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1" y="2603500"/>
            <a:ext cx="4825159" cy="3377705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A483D-5CB4-4842-8F2F-05D5276ACF63}" type="datetimeFigureOut">
              <a:rPr lang="en-US" dirty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0087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36063"/>
            <a:ext cx="482515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212326"/>
            <a:ext cx="4825158" cy="280747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1" y="2603499"/>
            <a:ext cx="4825160" cy="60882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2327"/>
            <a:ext cx="4825159" cy="280747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CE32E-9DC0-47C8-A657-48F5C3E4A10B}" type="datetimeFigureOut">
              <a:rPr lang="en-US" dirty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9674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5C0D-8C3A-4771-A43D-83937FC700D4}" type="datetimeFigureOut">
              <a:rPr lang="en-US" dirty="0"/>
              <a:t>7/8/2025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4904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D2D6-FCC2-425A-A4A7-8058E8C01CB1}" type="datetimeFigureOut">
              <a:rPr lang="en-US" dirty="0"/>
              <a:t>7/8/2025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7254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F2683-E6E7-4CC3-9EEE-7854DD4F3545}" type="datetimeFigureOut">
              <a:rPr lang="en-US" dirty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777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F5C17-5AE0-81D0-75F7-99FB074A20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40A8F-A47B-A269-9AB6-9C865D1DB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B921C-7254-231F-3868-6F23A2B64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1FDEC1-C1BD-A8DB-3CDB-D36F9044B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81DF4-0BE5-5CA0-B32F-C840F8546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8369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59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2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20F81-B39D-4CBB-8BF3-5D6E395D0F72}" type="datetimeFigureOut">
              <a:rPr lang="en-US" dirty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9300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5945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2683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F9FFFF-3106-4DDB-AA62-0C80862170D6}" type="datetimeFigureOut">
              <a:rPr lang="en-US" dirty="0"/>
              <a:t>7/8/2025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4156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DA38B7-AE95-4DC8-9A51-7A71F545B098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3919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" name="TextBox 10"/>
          <p:cNvSpPr txBox="1"/>
          <p:nvPr/>
        </p:nvSpPr>
        <p:spPr bwMode="gray">
          <a:xfrm>
            <a:off x="898295" y="603589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/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705137" y="261378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/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980517"/>
            <a:ext cx="8460983" cy="2705034"/>
          </a:xfrm>
        </p:spPr>
        <p:txBody>
          <a:bodyPr anchor="ctr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86515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14393"/>
            <a:ext cx="8825659" cy="101266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1EC2B-8188-4AC2-9F0D-8D09C51D505A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2503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404477"/>
            <a:ext cx="8825659" cy="178870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8587" y="5024967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2B75E-944F-430B-BE5F-C69FA8823C04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45341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09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87261"/>
            <a:ext cx="3129168" cy="28397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10999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87261"/>
            <a:ext cx="3145380" cy="28397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1" y="2603500"/>
            <a:ext cx="315744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87261"/>
            <a:ext cx="3161029" cy="283979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AE0DC7-7F53-471C-A711-B3DA6F2535F3}" type="datetimeFigureOut">
              <a:rPr lang="en-US" dirty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9050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ctr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20744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1246"/>
            <a:ext cx="2691242" cy="158376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20745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42840"/>
            <a:ext cx="2691242" cy="155217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09107"/>
            <a:ext cx="3050438" cy="92140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5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18992"/>
            <a:ext cx="2691242" cy="1576018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7"/>
            <a:ext cx="3054127" cy="89634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1F4C9D-4618-451D-80C1-6A376BB42AB4}" type="datetimeFigureOut">
              <a:rPr lang="en-US" dirty="0"/>
              <a:t>7/8/2025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42944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D2318-CE40-42F6-962A-4C6D6CF697DB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6868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97430"/>
            <a:ext cx="1409965" cy="4729626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97429"/>
            <a:ext cx="6247546" cy="472962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6AC1-EB7F-4BEF-90D9-5764B50DAF8A}" type="datetimeFigureOut">
              <a:rPr lang="en-US" dirty="0"/>
              <a:t>7/8/2025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000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8C33A-5AB6-A547-E0B3-041714F83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5E6347-AE75-3DA4-A33A-CF7539592A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86B735-43B8-F467-6B74-44A2474C4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3A89C-EFE5-CE4F-7FDE-162D3BB4E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01CB30-11A3-0043-CEA4-B40B207CAD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248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4F02DA-8C90-8E83-0107-6229C3475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23EC1-D3A9-652F-4378-ADDC500A16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B41DB1-93DA-AF20-1FFB-A97255581B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83A4D9-5581-FC9F-8EAD-7B6AEC41D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2DAA44-2060-E609-F3D2-666EC65CE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DF51E2-11D9-FED9-7D7C-02C0F58114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052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EFBD4-FF34-93C2-DC57-4CC23487C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7EEFD-7A7A-B803-B782-1A0F5E1FDF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10E0E1-AD32-4EB2-C75D-073670747A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931124-1A0E-3FA6-D149-B5404319F6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0DB26E-CF04-66F4-1149-E3B0539DE3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D769AE-6A36-92FD-A94E-B3B0E8613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2690BA-82A9-E2F4-8B8D-7585DCAFB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1EEBD6-5D24-95DE-1E3E-CCB7CF61C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668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40F7D-0E5B-1988-18D5-A46C11514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FF99B3-6BFE-EA34-860E-3FF62560A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E76384-0B58-6880-6EDE-0EA70435D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324664-520D-857E-5A79-FDFD19C86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446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96D5B6D-7078-A0B0-2874-8268F5C5A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DA0A97-36BA-E795-C2DA-111A1AD136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04D7AB-1A8A-1BD2-DBDB-B661CA83C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4938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A08B2-AF8A-3376-5B9C-953628D87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2E1FF-42DF-30EA-F108-C5DD087362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34E953-018F-E861-6FBF-9B2B99E9B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940D88-BB38-1074-576B-9F24A102A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0753F4-C317-B78C-AAF1-E204228E57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AD7C95-42AB-96D7-E368-967B91F51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873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6A654-463A-29AD-ED24-D1BEA583A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0140F4-AE35-FC03-4490-46E0993C27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25CC40-6296-160A-42FA-77E4F73392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4F197B-D2FB-9FE2-70C5-CFF1DD1E5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DB86A8-CCF6-87C2-EB50-E89EF05AE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DDAB26-4D94-B4B6-F087-DE133D043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202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C6E02F-437A-1D47-96F3-0F383C9DE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FA53CC-BDE2-DC1C-EA7B-23FB914BE1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C800A-1D99-E8BB-BFFC-84FA51B599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87BD7C7-55EC-4F2A-8D2A-D6D910A7E30C}" type="datetimeFigureOut">
              <a:rPr lang="en-US" smtClean="0"/>
              <a:t>7/8/2025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A1371-3268-96BF-CA6E-E2698B02CD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B459E2-2534-B1C3-436B-BE43BE8D66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61806B-A657-474A-A2F5-5DDBC16A1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788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Oval 40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9" name="Oval 3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1587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4000"/>
                  </a:schemeClr>
                </a:gs>
                <a:gs pos="73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Oval 3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5239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0000"/>
                  </a:schemeClr>
                </a:gs>
                <a:gs pos="66000">
                  <a:schemeClr val="accent1">
                    <a:lumMod val="60000"/>
                    <a:lumOff val="40000"/>
                    <a:alpha val="0"/>
                  </a:schemeClr>
                </a:gs>
                <a:gs pos="31000">
                  <a:schemeClr val="accent1">
                    <a:lumMod val="60000"/>
                    <a:lumOff val="40000"/>
                    <a:alpha val="5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6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47920"/>
            <a:ext cx="8761413" cy="728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9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407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64B320A-89BA-47B2-A525-92E8D10B06E4}" type="datetimeFigureOut">
              <a:rPr lang="en-US" dirty="0"/>
              <a:t>7/8/2025</a:t>
            </a:fld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044372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41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hda.com/english/wiki/comparing-means-in-r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eg"/><Relationship Id="rId4" Type="http://schemas.openxmlformats.org/officeDocument/2006/relationships/hyperlink" Target="http://colorschemedesigner.com/csd-3.5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thda.com/english/wiki/ggplot2-essential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7F2CBE-9693-3B69-003D-2ECCE0A0FF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48" t="23333" r="20604" b="17701"/>
          <a:stretch/>
        </p:blipFill>
        <p:spPr>
          <a:xfrm>
            <a:off x="0" y="0"/>
            <a:ext cx="12223962" cy="69368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D4C22-E23A-C8BE-9DD6-E74043462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1158" y="1253850"/>
            <a:ext cx="6211614" cy="1786266"/>
          </a:xfrm>
          <a:solidFill>
            <a:schemeClr val="bg1">
              <a:alpha val="55000"/>
            </a:schemeClr>
          </a:solidFill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Data Visualization</a:t>
            </a:r>
            <a:br>
              <a:rPr lang="en-GB" dirty="0">
                <a:solidFill>
                  <a:schemeClr val="accent2">
                    <a:lumMod val="50000"/>
                  </a:schemeClr>
                </a:solidFill>
              </a:rPr>
            </a:br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and Exploration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544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Adding statistical significance to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/>
              <a:t> </a:t>
            </a:r>
          </a:p>
          <a:p>
            <a:r>
              <a:rPr lang="en-GB" dirty="0">
                <a:hlinkClick r:id="rId3"/>
              </a:rPr>
              <a:t>http://www.sthda.com/english/wiki/comparing-means-in-r</a:t>
            </a:r>
            <a:endParaRPr lang="en-GB" dirty="0"/>
          </a:p>
          <a:p>
            <a:endParaRPr lang="en-GB" dirty="0"/>
          </a:p>
          <a:p>
            <a:r>
              <a:rPr lang="en-GB" dirty="0"/>
              <a:t>I use the +</a:t>
            </a:r>
            <a:r>
              <a:rPr lang="en-GB" dirty="0" err="1">
                <a:solidFill>
                  <a:srgbClr val="7030A0"/>
                </a:solidFill>
              </a:rPr>
              <a:t>stat_compare_means</a:t>
            </a:r>
            <a:r>
              <a:rPr lang="en-GB" dirty="0">
                <a:solidFill>
                  <a:srgbClr val="7030A0"/>
                </a:solidFill>
              </a:rPr>
              <a:t> </a:t>
            </a:r>
            <a:r>
              <a:rPr lang="en-GB" dirty="0"/>
              <a:t>function</a:t>
            </a:r>
          </a:p>
          <a:p>
            <a:r>
              <a:rPr lang="en-GB" dirty="0"/>
              <a:t>Define your comparisons beforehand, then + to plot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26388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ra Croft: Tomb Raider Review | Sound &amp; Vision">
            <a:extLst>
              <a:ext uri="{FF2B5EF4-FFF2-40B4-BE49-F238E27FC236}">
                <a16:creationId xmlns:a16="http://schemas.microsoft.com/office/drawing/2014/main" id="{0E370DD1-4181-B0A1-192E-F97B6DF1B0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9763" y="1267777"/>
            <a:ext cx="6470907" cy="431933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83ACAA6-4C25-807C-2B43-615578448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53FE395-6291-C7FE-69D2-3EB4CEA72873}"/>
              </a:ext>
            </a:extLst>
          </p:cNvPr>
          <p:cNvSpPr txBox="1">
            <a:spLocks/>
          </p:cNvSpPr>
          <p:nvPr/>
        </p:nvSpPr>
        <p:spPr bwMode="gray">
          <a:xfrm>
            <a:off x="7907205" y="887738"/>
            <a:ext cx="2921464" cy="32819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b="1">
                <a:solidFill>
                  <a:srgbClr val="B8732E"/>
                </a:solidFill>
              </a:rPr>
              <a:t>Explore in R</a:t>
            </a:r>
            <a:endParaRPr lang="en-US" sz="5400" b="1" dirty="0">
              <a:solidFill>
                <a:srgbClr val="B873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218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7F2CBE-9693-3B69-003D-2ECCE0A0FF0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0948" t="23333" r="20604" b="17701"/>
          <a:stretch/>
        </p:blipFill>
        <p:spPr>
          <a:xfrm>
            <a:off x="0" y="0"/>
            <a:ext cx="12223962" cy="69368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7BD4C22-E23A-C8BE-9DD6-E74043462E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01158" y="1253850"/>
            <a:ext cx="6211614" cy="1786266"/>
          </a:xfrm>
          <a:solidFill>
            <a:schemeClr val="bg1">
              <a:alpha val="55000"/>
            </a:schemeClr>
          </a:solidFill>
        </p:spPr>
        <p:txBody>
          <a:bodyPr/>
          <a:lstStyle/>
          <a:p>
            <a:r>
              <a:rPr lang="en-GB" dirty="0">
                <a:solidFill>
                  <a:schemeClr val="accent2">
                    <a:lumMod val="50000"/>
                  </a:schemeClr>
                </a:solidFill>
              </a:rPr>
              <a:t>Data Exploration and Loops</a:t>
            </a: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6323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DDE36-E36C-5DCA-7C75-535F95521C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Recap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CE802C-4331-2AAF-BCDC-646EECD53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6367" y="0"/>
            <a:ext cx="2203164" cy="2200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8BF83FB5-CFE8-13E5-787B-37DB44AAA7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0297" y="2361386"/>
            <a:ext cx="7209317" cy="406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4421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DA10D9C4-38CD-47C8-AFD9-949900B0BF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629" y="2882291"/>
            <a:ext cx="3244523" cy="310313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BC5B6B0-421D-4DC7-BF09-F994D1615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Joining data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4E7CF73-B193-4973-8CAA-34FAA4DE72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8572318"/>
              </p:ext>
            </p:extLst>
          </p:nvPr>
        </p:nvGraphicFramePr>
        <p:xfrm>
          <a:off x="1181848" y="3749032"/>
          <a:ext cx="4954317" cy="21246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9882">
                  <a:extLst>
                    <a:ext uri="{9D8B030D-6E8A-4147-A177-3AD203B41FA5}">
                      <a16:colId xmlns:a16="http://schemas.microsoft.com/office/drawing/2014/main" val="3369240381"/>
                    </a:ext>
                  </a:extLst>
                </a:gridCol>
                <a:gridCol w="3654435">
                  <a:extLst>
                    <a:ext uri="{9D8B030D-6E8A-4147-A177-3AD203B41FA5}">
                      <a16:colId xmlns:a16="http://schemas.microsoft.com/office/drawing/2014/main" val="388411538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GB" sz="1400">
                          <a:effectLst/>
                        </a:rPr>
                        <a:t>Function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GB" sz="1400" dirty="0">
                          <a:effectLst/>
                        </a:rPr>
                        <a:t>Objective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24290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 b="1" dirty="0" err="1">
                          <a:effectLst/>
                        </a:rPr>
                        <a:t>left_join</a:t>
                      </a:r>
                      <a:r>
                        <a:rPr lang="en-GB" sz="1200" b="1" dirty="0">
                          <a:effectLst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effectLst/>
                        </a:rPr>
                        <a:t>Merge two datasets. Keep all observations from the original table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48323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 b="1" dirty="0" err="1">
                          <a:effectLst/>
                        </a:rPr>
                        <a:t>inner_join</a:t>
                      </a:r>
                      <a:r>
                        <a:rPr lang="en-GB" sz="1200" b="1" dirty="0">
                          <a:effectLst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Merge two datasets. Excludes all unmatched rows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4875258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200" err="1">
                          <a:effectLst/>
                        </a:rPr>
                        <a:t>right_join</a:t>
                      </a:r>
                      <a:r>
                        <a:rPr lang="en-GB" sz="1200">
                          <a:effectLst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Merge two datasets. Keep all observations from the extra table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5843031"/>
                  </a:ext>
                </a:extLst>
              </a:tr>
              <a:tr h="448235">
                <a:tc>
                  <a:txBody>
                    <a:bodyPr/>
                    <a:lstStyle/>
                    <a:p>
                      <a:r>
                        <a:rPr lang="en-GB" sz="1200" err="1">
                          <a:effectLst/>
                        </a:rPr>
                        <a:t>full_join</a:t>
                      </a:r>
                      <a:r>
                        <a:rPr lang="en-GB" sz="1200">
                          <a:effectLst/>
                        </a:rPr>
                        <a:t>()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effectLst/>
                        </a:rPr>
                        <a:t>Merge two datasets. Keeps all observations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75740369"/>
                  </a:ext>
                </a:extLst>
              </a:tr>
            </a:tbl>
          </a:graphicData>
        </a:graphic>
      </p:graphicFrame>
      <p:sp>
        <p:nvSpPr>
          <p:cNvPr id="9" name="TextBox 1">
            <a:extLst>
              <a:ext uri="{FF2B5EF4-FFF2-40B4-BE49-F238E27FC236}">
                <a16:creationId xmlns:a16="http://schemas.microsoft.com/office/drawing/2014/main" id="{E50D65F0-A237-4FD9-80A7-851DBE1E6241}"/>
              </a:ext>
            </a:extLst>
          </p:cNvPr>
          <p:cNvSpPr txBox="1"/>
          <p:nvPr/>
        </p:nvSpPr>
        <p:spPr>
          <a:xfrm>
            <a:off x="451745" y="2607078"/>
            <a:ext cx="890281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err="1">
                <a:solidFill>
                  <a:srgbClr val="00B050"/>
                </a:solidFill>
              </a:rPr>
              <a:t>left_join</a:t>
            </a:r>
            <a:r>
              <a:rPr lang="en-GB" dirty="0"/>
              <a:t>(</a:t>
            </a:r>
            <a:r>
              <a:rPr lang="en-GB" dirty="0" err="1">
                <a:solidFill>
                  <a:srgbClr val="0070C0"/>
                </a:solidFill>
              </a:rPr>
              <a:t>original_df</a:t>
            </a:r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en-GB" dirty="0"/>
              <a:t> </a:t>
            </a:r>
            <a:r>
              <a:rPr lang="en-GB" dirty="0" err="1">
                <a:solidFill>
                  <a:schemeClr val="accent5">
                    <a:lumMod val="75000"/>
                  </a:schemeClr>
                </a:solidFill>
              </a:rPr>
              <a:t>extra_df</a:t>
            </a:r>
            <a:r>
              <a:rPr lang="en-GB" dirty="0"/>
              <a:t>, by = c(“</a:t>
            </a:r>
            <a:r>
              <a:rPr lang="en-GB" dirty="0">
                <a:solidFill>
                  <a:srgbClr val="FFC000"/>
                </a:solidFill>
              </a:rPr>
              <a:t>Joining </a:t>
            </a:r>
            <a:r>
              <a:rPr lang="en-GB" dirty="0" err="1">
                <a:solidFill>
                  <a:srgbClr val="FFC000"/>
                </a:solidFill>
              </a:rPr>
              <a:t>var</a:t>
            </a:r>
            <a:r>
              <a:rPr lang="en-GB" dirty="0">
                <a:solidFill>
                  <a:srgbClr val="FFC000"/>
                </a:solidFill>
              </a:rPr>
              <a:t> 1</a:t>
            </a:r>
            <a:r>
              <a:rPr lang="en-GB" dirty="0"/>
              <a:t>", "</a:t>
            </a:r>
            <a:r>
              <a:rPr lang="en-GB" dirty="0">
                <a:solidFill>
                  <a:srgbClr val="FFC000"/>
                </a:solidFill>
              </a:rPr>
              <a:t>Joining </a:t>
            </a:r>
            <a:r>
              <a:rPr lang="en-GB" dirty="0" err="1">
                <a:solidFill>
                  <a:srgbClr val="FFC000"/>
                </a:solidFill>
              </a:rPr>
              <a:t>var</a:t>
            </a:r>
            <a:r>
              <a:rPr lang="en-GB" dirty="0">
                <a:solidFill>
                  <a:srgbClr val="FFC000"/>
                </a:solidFill>
              </a:rPr>
              <a:t> 2</a:t>
            </a:r>
            <a:r>
              <a:rPr lang="en-GB" dirty="0"/>
              <a:t>”)) 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7844006" y="5920296"/>
            <a:ext cx="3810000" cy="287239"/>
            <a:chOff x="6613775" y="5896835"/>
            <a:chExt cx="3810000" cy="287239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9ED49304-76D6-40D6-B0D7-FCAA61472AB2}"/>
                </a:ext>
              </a:extLst>
            </p:cNvPr>
            <p:cNvSpPr txBox="1"/>
            <p:nvPr/>
          </p:nvSpPr>
          <p:spPr>
            <a:xfrm>
              <a:off x="6613775" y="5896835"/>
              <a:ext cx="1510552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GB" sz="1200" dirty="0">
                  <a:solidFill>
                    <a:schemeClr val="bg2">
                      <a:lumMod val="50000"/>
                    </a:schemeClr>
                  </a:solidFill>
                </a:rPr>
                <a:t>Original </a:t>
              </a:r>
              <a:r>
                <a:rPr lang="en-GB" sz="1200" dirty="0" err="1">
                  <a:solidFill>
                    <a:schemeClr val="bg2">
                      <a:lumMod val="50000"/>
                    </a:schemeClr>
                  </a:solidFill>
                </a:rPr>
                <a:t>df</a:t>
              </a:r>
              <a:r>
                <a:rPr lang="en-GB" sz="1200" dirty="0"/>
                <a:t>, A, X</a:t>
              </a:r>
              <a:endParaRPr lang="en-US" sz="12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AD7D5CD-C611-454C-BFFC-49FC0A8F7889}"/>
                </a:ext>
              </a:extLst>
            </p:cNvPr>
            <p:cNvSpPr txBox="1"/>
            <p:nvPr/>
          </p:nvSpPr>
          <p:spPr>
            <a:xfrm>
              <a:off x="8599458" y="5907075"/>
              <a:ext cx="1824317" cy="276999"/>
            </a:xfrm>
            <a:prstGeom prst="rect">
              <a:avLst/>
            </a:prstGeom>
            <a:noFill/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GB" sz="1200" dirty="0">
                  <a:solidFill>
                    <a:schemeClr val="accent4"/>
                  </a:solidFill>
                </a:rPr>
                <a:t>Extra </a:t>
              </a:r>
              <a:r>
                <a:rPr lang="en-GB" sz="1200" dirty="0" err="1">
                  <a:solidFill>
                    <a:schemeClr val="accent4"/>
                  </a:solidFill>
                </a:rPr>
                <a:t>df</a:t>
              </a:r>
              <a:r>
                <a:rPr lang="en-GB" sz="1200" dirty="0"/>
                <a:t>, B or Y</a:t>
              </a:r>
            </a:p>
          </p:txBody>
        </p:sp>
      </p:grpSp>
      <p:pic>
        <p:nvPicPr>
          <p:cNvPr id="10" name="Picture 10" descr="Chart, bar chart&#10;&#10;Description automatically generated">
            <a:extLst>
              <a:ext uri="{FF2B5EF4-FFF2-40B4-BE49-F238E27FC236}">
                <a16:creationId xmlns:a16="http://schemas.microsoft.com/office/drawing/2014/main" id="{3C5BD44D-3CC4-4EEB-A103-B0631183A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9052" y="2842770"/>
            <a:ext cx="3087766" cy="308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935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Correlation Plots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6255" y="2518296"/>
            <a:ext cx="6715457" cy="340192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SzPct val="100000"/>
              <a:buNone/>
            </a:pPr>
            <a:r>
              <a:rPr lang="en-GB" dirty="0" err="1">
                <a:solidFill>
                  <a:srgbClr val="00B050"/>
                </a:solidFill>
                <a:ea typeface="+mn-lt"/>
                <a:cs typeface="+mn-lt"/>
              </a:rPr>
              <a:t>ggplot</a:t>
            </a:r>
            <a:r>
              <a:rPr lang="en-GB" dirty="0">
                <a:ea typeface="+mn-lt"/>
                <a:cs typeface="+mn-lt"/>
              </a:rPr>
              <a:t>(</a:t>
            </a:r>
            <a:r>
              <a:rPr lang="en-GB" dirty="0" err="1">
                <a:solidFill>
                  <a:srgbClr val="0070C0"/>
                </a:solidFill>
                <a:ea typeface="+mn-lt"/>
                <a:cs typeface="+mn-lt"/>
              </a:rPr>
              <a:t>dataframe</a:t>
            </a:r>
            <a:r>
              <a:rPr lang="en-GB" dirty="0">
                <a:solidFill>
                  <a:schemeClr val="bg2">
                    <a:lumMod val="50000"/>
                  </a:schemeClr>
                </a:solidFill>
                <a:ea typeface="+mn-lt"/>
                <a:cs typeface="+mn-lt"/>
              </a:rPr>
              <a:t>,</a:t>
            </a:r>
            <a:r>
              <a:rPr lang="en-GB" dirty="0">
                <a:ea typeface="+mn-lt"/>
                <a:cs typeface="+mn-lt"/>
              </a:rPr>
              <a:t> </a:t>
            </a:r>
            <a:r>
              <a:rPr lang="en-GB" dirty="0" err="1">
                <a:solidFill>
                  <a:schemeClr val="bg2">
                    <a:lumMod val="25000"/>
                  </a:schemeClr>
                </a:solidFill>
                <a:ea typeface="+mn-lt"/>
                <a:cs typeface="+mn-lt"/>
              </a:rPr>
              <a:t>aes</a:t>
            </a:r>
            <a:r>
              <a:rPr lang="en-GB" dirty="0">
                <a:solidFill>
                  <a:schemeClr val="tx1"/>
                </a:solidFill>
                <a:ea typeface="+mn-lt"/>
                <a:cs typeface="+mn-lt"/>
              </a:rPr>
              <a:t>(</a:t>
            </a:r>
            <a:r>
              <a:rPr lang="en-GB" dirty="0">
                <a:solidFill>
                  <a:srgbClr val="FF0000"/>
                </a:solidFill>
                <a:ea typeface="+mn-lt"/>
                <a:cs typeface="+mn-lt"/>
              </a:rPr>
              <a:t>x= Age, y= </a:t>
            </a:r>
            <a:r>
              <a:rPr lang="en-GB" dirty="0" err="1">
                <a:solidFill>
                  <a:srgbClr val="FF0000"/>
                </a:solidFill>
                <a:ea typeface="+mn-lt"/>
                <a:cs typeface="+mn-lt"/>
              </a:rPr>
              <a:t>mean_phago</a:t>
            </a:r>
            <a:r>
              <a:rPr lang="en-GB" dirty="0">
                <a:ea typeface="+mn-lt"/>
                <a:cs typeface="+mn-lt"/>
              </a:rPr>
              <a:t>)) +</a:t>
            </a:r>
            <a:br>
              <a:rPr lang="en-GB" dirty="0">
                <a:ea typeface="+mn-lt"/>
                <a:cs typeface="+mn-lt"/>
              </a:rPr>
            </a:br>
            <a:r>
              <a:rPr lang="en-GB" dirty="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geom_point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(</a:t>
            </a:r>
            <a:r>
              <a:rPr lang="en-GB" dirty="0">
                <a:ea typeface="+mn-lt"/>
                <a:cs typeface="+mn-lt"/>
              </a:rPr>
              <a:t>) +</a:t>
            </a:r>
            <a:br>
              <a:rPr lang="en-GB" dirty="0">
                <a:ea typeface="+mn-lt"/>
                <a:cs typeface="+mn-lt"/>
              </a:rPr>
            </a:br>
            <a:r>
              <a:rPr lang="en-GB" dirty="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geom_smooth</a:t>
            </a:r>
            <a:r>
              <a:rPr lang="en-GB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() +</a:t>
            </a:r>
            <a:br>
              <a:rPr lang="en-GB" dirty="0">
                <a:ea typeface="+mn-lt"/>
                <a:cs typeface="+mn-lt"/>
              </a:rPr>
            </a:br>
            <a:r>
              <a:rPr lang="en-GB" dirty="0" err="1">
                <a:solidFill>
                  <a:schemeClr val="accent4">
                    <a:lumMod val="75000"/>
                  </a:schemeClr>
                </a:solidFill>
                <a:ea typeface="+mn-lt"/>
                <a:cs typeface="+mn-lt"/>
              </a:rPr>
              <a:t>stat_cor</a:t>
            </a:r>
            <a:r>
              <a:rPr lang="en-GB" dirty="0">
                <a:ea typeface="+mn-lt"/>
                <a:cs typeface="+mn-lt"/>
              </a:rPr>
              <a:t>(method = "</a:t>
            </a:r>
            <a:r>
              <a:rPr lang="en-GB" dirty="0" err="1">
                <a:ea typeface="+mn-lt"/>
                <a:cs typeface="+mn-lt"/>
              </a:rPr>
              <a:t>pearson</a:t>
            </a:r>
            <a:r>
              <a:rPr lang="en-GB" dirty="0">
                <a:ea typeface="+mn-lt"/>
                <a:cs typeface="+mn-lt"/>
              </a:rPr>
              <a:t>")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pPr>
              <a:buSzPct val="100000"/>
              <a:buAutoNum type="arabicPeriod"/>
            </a:pPr>
            <a:r>
              <a:rPr lang="en-GB" dirty="0"/>
              <a:t>Plot a scatter graph of data using + </a:t>
            </a:r>
            <a:r>
              <a:rPr lang="en-GB" dirty="0" err="1">
                <a:solidFill>
                  <a:srgbClr val="7030A0"/>
                </a:solidFill>
              </a:rPr>
              <a:t>geom_point</a:t>
            </a:r>
            <a:r>
              <a:rPr lang="en-GB" dirty="0">
                <a:solidFill>
                  <a:srgbClr val="7030A0"/>
                </a:solidFill>
              </a:rPr>
              <a:t>()</a:t>
            </a:r>
            <a:endParaRPr lang="en-GB" dirty="0"/>
          </a:p>
          <a:p>
            <a:pPr>
              <a:buSzPct val="100000"/>
              <a:buFont typeface="+mj-lt"/>
              <a:buAutoNum type="arabicPeriod"/>
            </a:pPr>
            <a:r>
              <a:rPr lang="en-GB" dirty="0"/>
              <a:t>Fit a regression line to our data using + 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geom_smooth</a:t>
            </a: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en-GB" dirty="0"/>
              <a:t>method = </a:t>
            </a:r>
            <a:r>
              <a:rPr lang="en-GB" dirty="0" err="1"/>
              <a:t>lm</a:t>
            </a:r>
            <a:r>
              <a:rPr lang="en-GB" dirty="0"/>
              <a:t>)</a:t>
            </a:r>
          </a:p>
          <a:p>
            <a:pPr>
              <a:buSzPct val="100000"/>
              <a:buFont typeface="+mj-lt"/>
              <a:buAutoNum type="arabicPeriod"/>
            </a:pPr>
            <a:r>
              <a:rPr lang="en-GB" dirty="0"/>
              <a:t>Add regression stats using + 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stat_cor</a:t>
            </a:r>
            <a:r>
              <a:rPr lang="en-GB" dirty="0"/>
              <a:t>(method = "</a:t>
            </a:r>
            <a:r>
              <a:rPr lang="en-GB" dirty="0" err="1"/>
              <a:t>pearson</a:t>
            </a:r>
            <a:r>
              <a:rPr lang="en-GB" dirty="0"/>
              <a:t>"</a:t>
            </a: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) – from </a:t>
            </a:r>
            <a:r>
              <a:rPr lang="en-GB" dirty="0" err="1">
                <a:solidFill>
                  <a:schemeClr val="bg2">
                    <a:lumMod val="25000"/>
                  </a:schemeClr>
                </a:solidFill>
              </a:rPr>
              <a:t>ggpubr</a:t>
            </a: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 package</a:t>
            </a:r>
          </a:p>
          <a:p>
            <a:pPr marL="0" indent="0">
              <a:buNone/>
            </a:pPr>
            <a:endParaRPr lang="en-GB" dirty="0">
              <a:solidFill>
                <a:schemeClr val="bg2">
                  <a:lumMod val="25000"/>
                </a:schemeClr>
              </a:solidFill>
            </a:endParaRP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8017" y="2453599"/>
            <a:ext cx="4076700" cy="36766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865" y="2453599"/>
            <a:ext cx="4076700" cy="36766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0863" y="2453599"/>
            <a:ext cx="3964701" cy="357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42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E58D5-744D-5E73-3DDF-5B48E7073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7205" y="887738"/>
            <a:ext cx="2921464" cy="328195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i="0" kern="1200" dirty="0">
                <a:solidFill>
                  <a:srgbClr val="B8732E"/>
                </a:solidFill>
                <a:latin typeface="+mj-lt"/>
                <a:ea typeface="+mj-ea"/>
                <a:cs typeface="+mj-cs"/>
              </a:rPr>
              <a:t>Explore in R</a:t>
            </a:r>
          </a:p>
        </p:txBody>
      </p:sp>
      <p:pic>
        <p:nvPicPr>
          <p:cNvPr id="1026" name="Picture 2" descr="Lara Croft: Tomb Raider Review | Sound &amp; Vision">
            <a:extLst>
              <a:ext uri="{FF2B5EF4-FFF2-40B4-BE49-F238E27FC236}">
                <a16:creationId xmlns:a16="http://schemas.microsoft.com/office/drawing/2014/main" id="{0E370DD1-4181-B0A1-192E-F97B6DF1B0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9763" y="1267777"/>
            <a:ext cx="6470907" cy="431933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97813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CD8606A6-68E3-42A0-9E30-CA0C7E423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24E37259-154B-4950-A38B-264B4FA1FB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3">
                <a:duotone>
                  <a:schemeClr val="dk2">
                    <a:shade val="42000"/>
                    <a:hueMod val="42000"/>
                    <a:satMod val="124000"/>
                    <a:lumMod val="62000"/>
                  </a:schemeClr>
                  <a:schemeClr val="dk2">
                    <a:tint val="96000"/>
                    <a:satMod val="130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78439BC-169B-4501-88C1-F0A3F9126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64F75ED-C67C-4C01-8267-96712AFF9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0000"/>
                    <a:lumOff val="40000"/>
                    <a:alpha val="11000"/>
                  </a:schemeClr>
                </a:gs>
                <a:gs pos="75000">
                  <a:schemeClr val="accent1">
                    <a:lumMod val="60000"/>
                    <a:lumOff val="40000"/>
                    <a:alpha val="0"/>
                  </a:schemeClr>
                </a:gs>
                <a:gs pos="36000">
                  <a:schemeClr val="accent1">
                    <a:lumMod val="60000"/>
                    <a:lumOff val="4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AC2CEE-0BD2-4824-8C06-55FAF85A0D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0DF73CDB-9005-4A57-A1E0-D78BB4A4A0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AB0D0E7A-A15F-483F-AA33-E121684445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5E1DA231-CB64-4D3F-8A37-F70E3DC75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GB"/>
              <a:t>More Colours!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9098" y="1322962"/>
            <a:ext cx="5547702" cy="490751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1400" dirty="0">
                <a:solidFill>
                  <a:schemeClr val="bg1"/>
                </a:solidFill>
              </a:rPr>
              <a:t>R colours can include anything specified by hex code</a:t>
            </a:r>
          </a:p>
          <a:p>
            <a:pPr>
              <a:lnSpc>
                <a:spcPct val="90000"/>
              </a:lnSpc>
            </a:pPr>
            <a:r>
              <a:rPr lang="en-GB" sz="1400" dirty="0">
                <a:solidFill>
                  <a:schemeClr val="bg1"/>
                </a:solidFill>
              </a:rPr>
              <a:t>Any colour choice is possible - </a:t>
            </a:r>
            <a:r>
              <a:rPr lang="en-GB" sz="1400" dirty="0" err="1">
                <a:solidFill>
                  <a:schemeClr val="bg1"/>
                </a:solidFill>
              </a:rPr>
              <a:t>colortools</a:t>
            </a:r>
            <a:r>
              <a:rPr lang="en-GB" sz="1400" dirty="0">
                <a:solidFill>
                  <a:schemeClr val="bg1"/>
                </a:solidFill>
              </a:rPr>
              <a:t> package</a:t>
            </a:r>
          </a:p>
          <a:p>
            <a:pPr>
              <a:lnSpc>
                <a:spcPct val="90000"/>
              </a:lnSpc>
            </a:pPr>
            <a:r>
              <a:rPr lang="en-GB" sz="1400" dirty="0">
                <a:solidFill>
                  <a:schemeClr val="bg1"/>
                </a:solidFill>
              </a:rPr>
              <a:t>Consider the rules of colour theory when plotting your data</a:t>
            </a:r>
          </a:p>
          <a:p>
            <a:pPr lvl="1">
              <a:lnSpc>
                <a:spcPct val="90000"/>
              </a:lnSpc>
            </a:pPr>
            <a:r>
              <a:rPr lang="en-GB" sz="1400" dirty="0">
                <a:solidFill>
                  <a:schemeClr val="bg1"/>
                </a:solidFill>
              </a:rPr>
              <a:t>contrasting results use complimentary, or triadic colours</a:t>
            </a:r>
          </a:p>
          <a:p>
            <a:pPr lvl="1">
              <a:lnSpc>
                <a:spcPct val="90000"/>
              </a:lnSpc>
            </a:pPr>
            <a:r>
              <a:rPr lang="en-GB" sz="1400" dirty="0">
                <a:solidFill>
                  <a:schemeClr val="bg1"/>
                </a:solidFill>
              </a:rPr>
              <a:t>Variations of a result </a:t>
            </a:r>
            <a:r>
              <a:rPr lang="en-GB" sz="1400" dirty="0" err="1">
                <a:solidFill>
                  <a:schemeClr val="bg1"/>
                </a:solidFill>
              </a:rPr>
              <a:t>i.e</a:t>
            </a:r>
            <a:r>
              <a:rPr lang="en-GB" sz="1400" dirty="0">
                <a:solidFill>
                  <a:schemeClr val="bg1"/>
                </a:solidFill>
              </a:rPr>
              <a:t> repeat observations use similar shades/schemes</a:t>
            </a:r>
          </a:p>
          <a:p>
            <a:pPr>
              <a:lnSpc>
                <a:spcPct val="90000"/>
              </a:lnSpc>
            </a:pPr>
            <a:r>
              <a:rPr lang="en-GB" sz="1400" dirty="0">
                <a:solidFill>
                  <a:schemeClr val="bg1"/>
                </a:solidFill>
              </a:rPr>
              <a:t>Consider colour blindness – especially if colour is being used as the primary way for distinguishing data </a:t>
            </a:r>
          </a:p>
          <a:p>
            <a:pPr lvl="1">
              <a:lnSpc>
                <a:spcPct val="90000"/>
              </a:lnSpc>
            </a:pPr>
            <a:r>
              <a:rPr lang="en-GB" sz="1400" dirty="0">
                <a:solidFill>
                  <a:schemeClr val="bg1"/>
                </a:solidFill>
                <a:hlinkClick r:id="rId4"/>
              </a:rPr>
              <a:t>http://colorschemedesigner.com/csd-3.5/</a:t>
            </a:r>
            <a:r>
              <a:rPr lang="en-GB" sz="1400" dirty="0">
                <a:solidFill>
                  <a:schemeClr val="bg1"/>
                </a:solidFill>
              </a:rPr>
              <a:t> colour blind simulator</a:t>
            </a:r>
          </a:p>
        </p:txBody>
      </p:sp>
      <p:pic>
        <p:nvPicPr>
          <p:cNvPr id="4" name="Picture 2" descr="SF feature - Strategic Finance">
            <a:extLst>
              <a:ext uri="{FF2B5EF4-FFF2-40B4-BE49-F238E27FC236}">
                <a16:creationId xmlns:a16="http://schemas.microsoft.com/office/drawing/2014/main" id="{12C382D7-D7DE-BD7E-B780-780960C522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77"/>
          <a:stretch/>
        </p:blipFill>
        <p:spPr bwMode="auto">
          <a:xfrm>
            <a:off x="6700827" y="1585569"/>
            <a:ext cx="4842716" cy="3704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AAE14786-67C6-4181-AE13-325D2D416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9856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47920"/>
            <a:ext cx="9113308" cy="728480"/>
          </a:xfrm>
        </p:spPr>
        <p:txBody>
          <a:bodyPr/>
          <a:lstStyle/>
          <a:p>
            <a:r>
              <a:rPr lang="en-GB" dirty="0"/>
              <a:t>GGPLOT - Recap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5032" y="2438607"/>
            <a:ext cx="10657295" cy="4037143"/>
          </a:xfrm>
        </p:spPr>
        <p:txBody>
          <a:bodyPr>
            <a:normAutofit/>
          </a:bodyPr>
          <a:lstStyle/>
          <a:p>
            <a:endParaRPr lang="en-GB" sz="1900" dirty="0"/>
          </a:p>
          <a:p>
            <a:endParaRPr lang="en-GB" sz="1900" b="1" dirty="0"/>
          </a:p>
          <a:p>
            <a:r>
              <a:rPr lang="en-GB" sz="1900" b="1" dirty="0" err="1">
                <a:solidFill>
                  <a:srgbClr val="00B050"/>
                </a:solidFill>
              </a:rPr>
              <a:t>ggplot</a:t>
            </a:r>
            <a:r>
              <a:rPr lang="en-GB" sz="1900" b="1" dirty="0"/>
              <a:t> </a:t>
            </a:r>
            <a:r>
              <a:rPr lang="en-GB" sz="1900" dirty="0"/>
              <a:t>is our plotting function; tells R to plot what we define in the rest of the code</a:t>
            </a:r>
          </a:p>
          <a:p>
            <a:r>
              <a:rPr lang="en-GB" sz="1900" b="1" dirty="0">
                <a:solidFill>
                  <a:srgbClr val="0070C0"/>
                </a:solidFill>
              </a:rPr>
              <a:t>data</a:t>
            </a:r>
            <a:r>
              <a:rPr lang="en-GB" sz="1900" dirty="0"/>
              <a:t> is our data frame</a:t>
            </a:r>
          </a:p>
          <a:p>
            <a:r>
              <a:rPr lang="en-GB" sz="1900" b="1" dirty="0" err="1">
                <a:solidFill>
                  <a:schemeClr val="tx2">
                    <a:lumMod val="75000"/>
                  </a:schemeClr>
                </a:solidFill>
              </a:rPr>
              <a:t>Aes</a:t>
            </a:r>
            <a:r>
              <a:rPr lang="en-GB" sz="1900" dirty="0"/>
              <a:t> is used to indicate aesthetics </a:t>
            </a:r>
            <a:r>
              <a:rPr lang="en-GB" sz="1900" dirty="0">
                <a:solidFill>
                  <a:schemeClr val="tx2">
                    <a:lumMod val="75000"/>
                  </a:schemeClr>
                </a:solidFill>
              </a:rPr>
              <a:t>x and y variables</a:t>
            </a:r>
            <a:r>
              <a:rPr lang="en-GB" sz="1900" dirty="0"/>
              <a:t>. It can also be used to control the colour, the size or the shape of points, etc…..</a:t>
            </a:r>
          </a:p>
          <a:p>
            <a:r>
              <a:rPr lang="en-GB" sz="1900" b="1" dirty="0" err="1">
                <a:solidFill>
                  <a:srgbClr val="7030A0"/>
                </a:solidFill>
              </a:rPr>
              <a:t>Geom</a:t>
            </a:r>
            <a:r>
              <a:rPr lang="en-GB" sz="1900" b="1" dirty="0"/>
              <a:t>_</a:t>
            </a:r>
            <a:r>
              <a:rPr lang="en-GB" sz="1900" dirty="0"/>
              <a:t> defines the type of graph we want to plot (</a:t>
            </a:r>
            <a:r>
              <a:rPr lang="en-GB" sz="1900" b="1" dirty="0"/>
              <a:t>box plot</a:t>
            </a:r>
            <a:r>
              <a:rPr lang="en-GB" sz="1900" dirty="0"/>
              <a:t>, </a:t>
            </a:r>
            <a:r>
              <a:rPr lang="en-GB" sz="1900" b="1" dirty="0"/>
              <a:t>dot plot</a:t>
            </a:r>
            <a:r>
              <a:rPr lang="en-GB" sz="1900" dirty="0"/>
              <a:t>, ...)</a:t>
            </a:r>
          </a:p>
          <a:p>
            <a:r>
              <a:rPr lang="en-GB" sz="1900" dirty="0"/>
              <a:t>Extra layers such as labels, scales and themes are added to the main plot code by using </a:t>
            </a:r>
            <a:r>
              <a:rPr lang="en-GB" sz="1900" b="1" dirty="0">
                <a:solidFill>
                  <a:schemeClr val="tx1"/>
                </a:solidFill>
              </a:rPr>
              <a:t>+</a:t>
            </a:r>
            <a:r>
              <a:rPr lang="en-GB" sz="1900" dirty="0"/>
              <a:t> sign</a:t>
            </a:r>
          </a:p>
          <a:p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1295402" y="2523888"/>
            <a:ext cx="8832412" cy="46166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ggplot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(</a:t>
            </a: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dataframe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EBEBEB">
                    <a:lumMod val="50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,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aes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(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x =visit, y=</a:t>
            </a: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schemeClr val="tx2">
                    <a:lumMod val="75000"/>
                  </a:scheme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mean_phago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) </a:t>
            </a:r>
            <a:r>
              <a:rPr kumimoji="0" lang="en-GB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+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en-GB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A18CD0">
                    <a:lumMod val="75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geom_boxplot</a:t>
            </a:r>
            <a:r>
              <a:rPr kumimoji="0" lang="en-GB" sz="2000" b="0" i="0" u="none" strike="noStrike" kern="1200" cap="none" spc="0" normalizeH="0" baseline="0" noProof="0" dirty="0">
                <a:ln>
                  <a:noFill/>
                </a:ln>
                <a:solidFill>
                  <a:srgbClr val="A18CD0">
                    <a:lumMod val="75000"/>
                  </a:srgbClr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()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535660" y="947920"/>
            <a:ext cx="43921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  <a:hlinkClick r:id="rId3"/>
              </a:rPr>
              <a:t>http://www.sthda.com/english/wiki/ggplot2-essentials</a:t>
            </a: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(good guide!)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495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GGPLOT – Colour Customisation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528549"/>
            <a:ext cx="9592994" cy="4329451"/>
          </a:xfrm>
        </p:spPr>
        <p:txBody>
          <a:bodyPr>
            <a:normAutofit/>
          </a:bodyPr>
          <a:lstStyle/>
          <a:p>
            <a:r>
              <a:rPr lang="en-GB" dirty="0"/>
              <a:t>Colour plots by the factor of interest in your data frame:</a:t>
            </a:r>
          </a:p>
          <a:p>
            <a:r>
              <a:rPr lang="en-GB" dirty="0" err="1">
                <a:solidFill>
                  <a:srgbClr val="00B050"/>
                </a:solidFill>
              </a:rPr>
              <a:t>ggplot</a:t>
            </a:r>
            <a:r>
              <a:rPr lang="en-GB" dirty="0"/>
              <a:t>(</a:t>
            </a:r>
            <a:r>
              <a:rPr lang="en-GB" dirty="0" err="1">
                <a:solidFill>
                  <a:srgbClr val="0070C0"/>
                </a:solidFill>
              </a:rPr>
              <a:t>dataframe</a:t>
            </a:r>
            <a:r>
              <a:rPr lang="en-GB" dirty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en-GB" dirty="0"/>
              <a:t> </a:t>
            </a:r>
            <a:r>
              <a:rPr lang="en-GB" dirty="0" err="1">
                <a:solidFill>
                  <a:schemeClr val="tx1"/>
                </a:solidFill>
              </a:rPr>
              <a:t>aes</a:t>
            </a:r>
            <a:r>
              <a:rPr lang="en-GB" dirty="0">
                <a:solidFill>
                  <a:schemeClr val="tx1"/>
                </a:solidFill>
              </a:rPr>
              <a:t>(</a:t>
            </a:r>
            <a:r>
              <a:rPr lang="en-GB" dirty="0">
                <a:solidFill>
                  <a:srgbClr val="FF0000"/>
                </a:solidFill>
              </a:rPr>
              <a:t>x=location, y=incidence</a:t>
            </a:r>
            <a:r>
              <a:rPr lang="en-GB" dirty="0"/>
              <a:t>, </a:t>
            </a:r>
            <a:r>
              <a:rPr lang="en-GB" b="1" dirty="0"/>
              <a:t>fill </a:t>
            </a:r>
            <a:r>
              <a:rPr lang="en-GB" dirty="0"/>
              <a:t>= </a:t>
            </a:r>
            <a:r>
              <a:rPr lang="en-GB" dirty="0">
                <a:solidFill>
                  <a:schemeClr val="accent1"/>
                </a:solidFill>
              </a:rPr>
              <a:t>Variable to colour data by</a:t>
            </a:r>
            <a:r>
              <a:rPr lang="en-GB" dirty="0"/>
              <a:t>)) + 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geom_boxplo</a:t>
            </a:r>
            <a:r>
              <a:rPr lang="en-GB" dirty="0" err="1"/>
              <a:t>t</a:t>
            </a:r>
            <a:r>
              <a:rPr lang="en-GB" dirty="0"/>
              <a:t>() # Use </a:t>
            </a:r>
            <a:r>
              <a:rPr lang="en-GB" dirty="0" err="1"/>
              <a:t>color</a:t>
            </a:r>
            <a:r>
              <a:rPr lang="en-GB" dirty="0"/>
              <a:t> for line </a:t>
            </a:r>
            <a:r>
              <a:rPr lang="en-GB" dirty="0" err="1"/>
              <a:t>colors</a:t>
            </a:r>
            <a:r>
              <a:rPr lang="en-GB" dirty="0"/>
              <a:t>, fill for solid </a:t>
            </a:r>
            <a:r>
              <a:rPr lang="en-GB" dirty="0" err="1"/>
              <a:t>colors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47302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More Colours!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3675" y="2698425"/>
            <a:ext cx="8051157" cy="3416300"/>
          </a:xfrm>
        </p:spPr>
        <p:txBody>
          <a:bodyPr/>
          <a:lstStyle/>
          <a:p>
            <a:r>
              <a:rPr lang="en-GB" dirty="0"/>
              <a:t>Colours can easily be added to plots from a variety of custom packages; </a:t>
            </a:r>
            <a:r>
              <a:rPr lang="en-GB" dirty="0" err="1"/>
              <a:t>Rcolorbrewer</a:t>
            </a:r>
            <a:r>
              <a:rPr lang="en-GB" dirty="0"/>
              <a:t>, </a:t>
            </a:r>
            <a:r>
              <a:rPr lang="en-GB" dirty="0" err="1"/>
              <a:t>viridis</a:t>
            </a:r>
            <a:endParaRPr lang="en-GB" dirty="0"/>
          </a:p>
          <a:p>
            <a:r>
              <a:rPr lang="en-GB" dirty="0"/>
              <a:t>+</a:t>
            </a:r>
            <a:r>
              <a:rPr lang="en-GB" dirty="0" err="1"/>
              <a:t>scale_</a:t>
            </a:r>
            <a:r>
              <a:rPr lang="en-GB" b="1" dirty="0" err="1"/>
              <a:t>fill</a:t>
            </a:r>
            <a:r>
              <a:rPr lang="en-GB" dirty="0" err="1"/>
              <a:t>_manual</a:t>
            </a:r>
            <a:r>
              <a:rPr lang="en-GB" dirty="0"/>
              <a:t>, +</a:t>
            </a:r>
            <a:r>
              <a:rPr lang="en-GB" dirty="0" err="1"/>
              <a:t>scale_</a:t>
            </a:r>
            <a:r>
              <a:rPr lang="en-GB" b="1" dirty="0" err="1"/>
              <a:t>fill</a:t>
            </a:r>
            <a:r>
              <a:rPr lang="en-GB" dirty="0" err="1"/>
              <a:t>_brewer</a:t>
            </a:r>
            <a:r>
              <a:rPr lang="en-GB" dirty="0"/>
              <a:t> + </a:t>
            </a:r>
            <a:r>
              <a:rPr lang="en-GB" dirty="0" err="1"/>
              <a:t>scale_</a:t>
            </a:r>
            <a:r>
              <a:rPr lang="en-GB" b="1" dirty="0" err="1"/>
              <a:t>fill</a:t>
            </a:r>
            <a:r>
              <a:rPr lang="en-GB" dirty="0" err="1"/>
              <a:t>_vidris</a:t>
            </a:r>
            <a:endParaRPr lang="en-GB" dirty="0"/>
          </a:p>
          <a:p>
            <a:endParaRPr lang="en-GB" dirty="0"/>
          </a:p>
          <a:p>
            <a:r>
              <a:rPr lang="en-GB" dirty="0"/>
              <a:t>+</a:t>
            </a:r>
            <a:r>
              <a:rPr lang="en-GB" dirty="0" err="1"/>
              <a:t>scale_</a:t>
            </a:r>
            <a:r>
              <a:rPr lang="en-GB" b="1" dirty="0" err="1"/>
              <a:t>colour</a:t>
            </a:r>
            <a:r>
              <a:rPr lang="en-GB" dirty="0" err="1"/>
              <a:t>_manual</a:t>
            </a:r>
            <a:r>
              <a:rPr lang="en-GB" dirty="0"/>
              <a:t>, +</a:t>
            </a:r>
            <a:r>
              <a:rPr lang="en-GB" dirty="0" err="1"/>
              <a:t>scale_</a:t>
            </a:r>
            <a:r>
              <a:rPr lang="en-GB" b="1" dirty="0" err="1"/>
              <a:t>colour</a:t>
            </a:r>
            <a:r>
              <a:rPr lang="en-GB" dirty="0" err="1"/>
              <a:t>_brewer</a:t>
            </a:r>
            <a:r>
              <a:rPr lang="en-GB" dirty="0"/>
              <a:t> + </a:t>
            </a:r>
            <a:r>
              <a:rPr lang="en-GB" dirty="0" err="1"/>
              <a:t>scale_</a:t>
            </a:r>
            <a:r>
              <a:rPr lang="en-GB" b="1" dirty="0" err="1"/>
              <a:t>colour</a:t>
            </a:r>
            <a:r>
              <a:rPr lang="en-GB" dirty="0" err="1"/>
              <a:t>_viridis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+</a:t>
            </a:r>
            <a:r>
              <a:rPr lang="en-GB" dirty="0" err="1"/>
              <a:t>scale_color_gradient</a:t>
            </a:r>
            <a:r>
              <a:rPr lang="en-GB" dirty="0"/>
              <a:t>(), +</a:t>
            </a:r>
            <a:r>
              <a:rPr lang="en-GB" dirty="0" err="1"/>
              <a:t>scale_fill_gradient</a:t>
            </a:r>
            <a:r>
              <a:rPr lang="en-GB" dirty="0"/>
              <a:t>()</a:t>
            </a:r>
          </a:p>
          <a:p>
            <a:endParaRPr lang="en-GB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6071" y="4406575"/>
            <a:ext cx="2802525" cy="24514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61140" y="2140045"/>
            <a:ext cx="2591148" cy="2266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091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Themes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0199" y="2801129"/>
            <a:ext cx="3297125" cy="3416300"/>
          </a:xfrm>
        </p:spPr>
        <p:txBody>
          <a:bodyPr/>
          <a:lstStyle/>
          <a:p>
            <a:r>
              <a:rPr lang="en-GB"/>
              <a:t>Provide quick and easy ways to clean your plot appearance</a:t>
            </a:r>
          </a:p>
          <a:p>
            <a:r>
              <a:rPr lang="en-GB"/>
              <a:t>You can also create custom themes, removing legends, axis, text size, setting background colours etc.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7558"/>
          <a:stretch/>
        </p:blipFill>
        <p:spPr>
          <a:xfrm>
            <a:off x="4272196" y="2603497"/>
            <a:ext cx="7540053" cy="3811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69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Faceting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Facet layer splits the plotting of your data by a factor variable</a:t>
            </a:r>
          </a:p>
          <a:p>
            <a:r>
              <a:rPr lang="en-GB" dirty="0"/>
              <a:t>+</a:t>
            </a:r>
            <a:r>
              <a:rPr lang="en-GB" dirty="0" err="1"/>
              <a:t>facet_wrap</a:t>
            </a:r>
            <a:r>
              <a:rPr lang="en-GB" dirty="0"/>
              <a:t>(~</a:t>
            </a:r>
            <a:r>
              <a:rPr lang="en-GB" dirty="0">
                <a:solidFill>
                  <a:schemeClr val="accent1"/>
                </a:solidFill>
              </a:rPr>
              <a:t>Variable to split by</a:t>
            </a:r>
            <a:r>
              <a:rPr lang="en-GB" dirty="0"/>
              <a:t>)</a:t>
            </a:r>
          </a:p>
          <a:p>
            <a:r>
              <a:rPr lang="en-GB" dirty="0"/>
              <a:t>+</a:t>
            </a:r>
            <a:r>
              <a:rPr lang="en-GB" dirty="0" err="1"/>
              <a:t>facet_wrap</a:t>
            </a:r>
            <a:r>
              <a:rPr lang="en-GB" dirty="0"/>
              <a:t>(</a:t>
            </a:r>
            <a:r>
              <a:rPr lang="en-GB" dirty="0">
                <a:solidFill>
                  <a:schemeClr val="accent1"/>
                </a:solidFill>
              </a:rPr>
              <a:t>Var1~Var2)</a:t>
            </a:r>
            <a:r>
              <a:rPr lang="en-GB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5579" y="3057993"/>
            <a:ext cx="4581915" cy="352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22933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Axis Customisation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To change axis scales: load </a:t>
            </a:r>
            <a:r>
              <a:rPr lang="en-GB" dirty="0">
                <a:solidFill>
                  <a:schemeClr val="tx2"/>
                </a:solidFill>
              </a:rPr>
              <a:t>scales </a:t>
            </a:r>
            <a:r>
              <a:rPr lang="en-GB" dirty="0"/>
              <a:t>package</a:t>
            </a:r>
          </a:p>
          <a:p>
            <a:r>
              <a:rPr lang="en-GB" dirty="0"/>
              <a:t>+ 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yscale</a:t>
            </a:r>
            <a:r>
              <a:rPr lang="en-GB" dirty="0"/>
              <a:t>("log10", “log2” .format = TRUE)</a:t>
            </a:r>
          </a:p>
          <a:p>
            <a:r>
              <a:rPr lang="en-GB" dirty="0"/>
              <a:t>Or + 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scale_y_log10</a:t>
            </a:r>
            <a:r>
              <a:rPr lang="en-GB" dirty="0"/>
              <a:t>()</a:t>
            </a:r>
          </a:p>
          <a:p>
            <a:r>
              <a:rPr lang="en-GB" dirty="0"/>
              <a:t>Add axis ticks using + 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annotation_logticks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() </a:t>
            </a:r>
            <a:endParaRPr lang="en-GB" dirty="0"/>
          </a:p>
          <a:p>
            <a:r>
              <a:rPr lang="en-GB" dirty="0"/>
              <a:t>To modify axis limits use: 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+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ylim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() + </a:t>
            </a:r>
            <a:r>
              <a:rPr lang="en-GB" dirty="0" err="1">
                <a:solidFill>
                  <a:schemeClr val="accent4">
                    <a:lumMod val="75000"/>
                  </a:schemeClr>
                </a:solidFill>
              </a:rPr>
              <a:t>xlim</a:t>
            </a:r>
            <a:r>
              <a:rPr lang="en-GB" dirty="0">
                <a:solidFill>
                  <a:schemeClr val="accent4">
                    <a:lumMod val="75000"/>
                  </a:schemeClr>
                </a:solidFill>
              </a:rPr>
              <a:t>()</a:t>
            </a:r>
          </a:p>
          <a:p>
            <a:endParaRPr lang="en-GB" dirty="0"/>
          </a:p>
        </p:txBody>
      </p:sp>
      <p:grpSp>
        <p:nvGrpSpPr>
          <p:cNvPr id="6" name="Group 5"/>
          <p:cNvGrpSpPr/>
          <p:nvPr/>
        </p:nvGrpSpPr>
        <p:grpSpPr>
          <a:xfrm>
            <a:off x="7204491" y="2468589"/>
            <a:ext cx="4438650" cy="3924300"/>
            <a:chOff x="7204491" y="2468589"/>
            <a:chExt cx="4438650" cy="39243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04491" y="2468589"/>
              <a:ext cx="4438650" cy="3924300"/>
            </a:xfrm>
            <a:prstGeom prst="rect">
              <a:avLst/>
            </a:prstGeom>
          </p:spPr>
        </p:pic>
        <p:sp>
          <p:nvSpPr>
            <p:cNvPr id="5" name="Rectangle 4"/>
            <p:cNvSpPr/>
            <p:nvPr/>
          </p:nvSpPr>
          <p:spPr>
            <a:xfrm>
              <a:off x="10743731" y="3981034"/>
              <a:ext cx="899410" cy="89941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0942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Lara Croft: Tomb Raider Review | Sound &amp; Vision">
            <a:extLst>
              <a:ext uri="{FF2B5EF4-FFF2-40B4-BE49-F238E27FC236}">
                <a16:creationId xmlns:a16="http://schemas.microsoft.com/office/drawing/2014/main" id="{0E370DD1-4181-B0A1-192E-F97B6DF1B0B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09763" y="1267777"/>
            <a:ext cx="6470907" cy="4319330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53FE395-6291-C7FE-69D2-3EB4CEA72873}"/>
              </a:ext>
            </a:extLst>
          </p:cNvPr>
          <p:cNvSpPr txBox="1">
            <a:spLocks/>
          </p:cNvSpPr>
          <p:nvPr/>
        </p:nvSpPr>
        <p:spPr bwMode="gray">
          <a:xfrm>
            <a:off x="7907205" y="887738"/>
            <a:ext cx="2921464" cy="32819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b="0" i="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5400" b="1">
                <a:solidFill>
                  <a:srgbClr val="B8732E"/>
                </a:solidFill>
              </a:rPr>
              <a:t>Explore in R</a:t>
            </a:r>
            <a:endParaRPr lang="en-US" sz="5400" b="1" dirty="0">
              <a:solidFill>
                <a:srgbClr val="B8732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6650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08353"/>
            <a:ext cx="8761413" cy="706964"/>
          </a:xfrm>
        </p:spPr>
        <p:txBody>
          <a:bodyPr/>
          <a:lstStyle/>
          <a:p>
            <a:r>
              <a:rPr lang="en-GB" dirty="0"/>
              <a:t>GGPUBR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GGPLOT Wrapper (very similar syntax)</a:t>
            </a:r>
          </a:p>
          <a:p>
            <a:r>
              <a:rPr lang="en-GB" dirty="0"/>
              <a:t>Makes plotting publication quality graphs easier with little formatting</a:t>
            </a:r>
          </a:p>
          <a:p>
            <a:r>
              <a:rPr lang="en-GB" dirty="0"/>
              <a:t>Particularly good for box plots and </a:t>
            </a:r>
            <a:r>
              <a:rPr lang="en-GB" u="sng" dirty="0"/>
              <a:t>adding statistical significance </a:t>
            </a:r>
          </a:p>
        </p:txBody>
      </p:sp>
      <p:sp>
        <p:nvSpPr>
          <p:cNvPr id="7" name="Rectangle 6"/>
          <p:cNvSpPr/>
          <p:nvPr/>
        </p:nvSpPr>
        <p:spPr>
          <a:xfrm>
            <a:off x="1154953" y="4242743"/>
            <a:ext cx="105236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5A408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</a:rPr>
              <a:t>ggplot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(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dataframe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EBEBEB">
                    <a:lumMod val="50000"/>
                  </a:srgbClr>
                </a:solidFill>
                <a:effectLst/>
                <a:uLnTx/>
                <a:uFillTx/>
              </a:rPr>
              <a:t>,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aes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(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x= visit, y= mean_phago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, 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fill 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= 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srgbClr val="F5A408"/>
                </a:solidFill>
                <a:effectLst/>
                <a:uLnTx/>
                <a:uFillTx/>
              </a:rPr>
              <a:t>Variable to colour data by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)) + 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srgbClr val="A18CD0">
                    <a:lumMod val="75000"/>
                  </a:srgbClr>
                </a:solidFill>
                <a:effectLst/>
                <a:uLnTx/>
                <a:uFillTx/>
              </a:rPr>
              <a:t>geom_boxplo</a:t>
            </a:r>
            <a:r>
              <a:rPr kumimoji="0" lang="en-GB" sz="1800" b="0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t</a:t>
            </a:r>
            <a:r>
              <a:rPr kumimoji="0" lang="en-GB" sz="18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() + extra layers/customisation</a:t>
            </a:r>
          </a:p>
        </p:txBody>
      </p:sp>
      <p:sp>
        <p:nvSpPr>
          <p:cNvPr id="8" name="Rectangle 7"/>
          <p:cNvSpPr/>
          <p:nvPr/>
        </p:nvSpPr>
        <p:spPr>
          <a:xfrm>
            <a:off x="1154953" y="4900439"/>
            <a:ext cx="1159844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 defTabSz="91440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5A408"/>
              </a:buClr>
              <a:buSzPct val="80000"/>
              <a:buFont typeface="Wingdings 3" charset="2"/>
              <a:buChar char=""/>
              <a:tabLst/>
              <a:defRPr/>
            </a:pPr>
            <a:r>
              <a:rPr kumimoji="0" lang="en-GB" sz="1800" b="1" i="0" u="none" strike="noStrike" kern="0" cap="none" spc="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</a:rPr>
              <a:t>ggboxplot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(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</a:rPr>
              <a:t>dataframe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rgbClr val="EBEBEB">
                    <a:lumMod val="50000"/>
                  </a:srgbClr>
                </a:solidFill>
                <a:effectLst/>
                <a:uLnTx/>
                <a:uFillTx/>
              </a:rPr>
              <a:t>,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 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x= visit, y= mean_phago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, fill = 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srgbClr val="F5A408"/>
                </a:solidFill>
                <a:effectLst/>
                <a:uLnTx/>
                <a:uFillTx/>
              </a:rPr>
              <a:t>Variable to colour data by</a:t>
            </a:r>
            <a:r>
              <a:rPr lang="en-GB" b="1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extra customisations</a:t>
            </a:r>
            <a:r>
              <a:rPr kumimoji="0" lang="en-GB" sz="18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52115998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EE5818"/>
      </a:dk2>
      <a:lt2>
        <a:srgbClr val="EBEBEB"/>
      </a:lt2>
      <a:accent1>
        <a:srgbClr val="F5A408"/>
      </a:accent1>
      <a:accent2>
        <a:srgbClr val="FA731A"/>
      </a:accent2>
      <a:accent3>
        <a:srgbClr val="AB9281"/>
      </a:accent3>
      <a:accent4>
        <a:srgbClr val="A18CD0"/>
      </a:accent4>
      <a:accent5>
        <a:srgbClr val="8EBBD2"/>
      </a:accent5>
      <a:accent6>
        <a:srgbClr val="ACC995"/>
      </a:accent6>
      <a:hlink>
        <a:srgbClr val="FAC96A"/>
      </a:hlink>
      <a:folHlink>
        <a:srgbClr val="FCDB9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04000"/>
                <a:satMod val="128000"/>
                <a:lumMod val="10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68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2000"/>
                <a:hueMod val="42000"/>
                <a:satMod val="124000"/>
                <a:lumMod val="62000"/>
              </a:schemeClr>
              <a:schemeClr val="phClr">
                <a:tint val="96000"/>
                <a:satMod val="13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F1C4790-FE3C-4020-8CA7-00621DA7BBB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1656</TotalTime>
  <Words>1331</Words>
  <Application>Microsoft Office PowerPoint</Application>
  <PresentationFormat>Widescreen</PresentationFormat>
  <Paragraphs>121</Paragraphs>
  <Slides>17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Century Gothic</vt:lpstr>
      <vt:lpstr>Wingdings</vt:lpstr>
      <vt:lpstr>Wingdings 3</vt:lpstr>
      <vt:lpstr>Office Theme</vt:lpstr>
      <vt:lpstr>Ion Boardroom</vt:lpstr>
      <vt:lpstr>Data Visualization and Exploration</vt:lpstr>
      <vt:lpstr>GGPLOT - Recap</vt:lpstr>
      <vt:lpstr>GGPLOT – Colour Customisation</vt:lpstr>
      <vt:lpstr>More Colours!</vt:lpstr>
      <vt:lpstr>Themes</vt:lpstr>
      <vt:lpstr>Faceting</vt:lpstr>
      <vt:lpstr>Axis Customisation</vt:lpstr>
      <vt:lpstr>PowerPoint Presentation</vt:lpstr>
      <vt:lpstr>GGPUBR</vt:lpstr>
      <vt:lpstr>Adding statistical significance to plots</vt:lpstr>
      <vt:lpstr>PowerPoint Presentation</vt:lpstr>
      <vt:lpstr>Data Exploration and Loops</vt:lpstr>
      <vt:lpstr>Recap</vt:lpstr>
      <vt:lpstr>Joining data</vt:lpstr>
      <vt:lpstr>Correlation Plots</vt:lpstr>
      <vt:lpstr>Explore in R</vt:lpstr>
      <vt:lpstr>More Colours!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Johnson, Mari</dc:creator>
  <cp:lastModifiedBy>Johnson, Mari</cp:lastModifiedBy>
  <cp:revision>1</cp:revision>
  <dcterms:created xsi:type="dcterms:W3CDTF">2025-07-01T03:37:37Z</dcterms:created>
  <dcterms:modified xsi:type="dcterms:W3CDTF">2025-07-09T03:35:17Z</dcterms:modified>
</cp:coreProperties>
</file>

<file path=docProps/thumbnail.jpeg>
</file>